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964" autoAdjust="0"/>
  </p:normalViewPr>
  <p:slideViewPr>
    <p:cSldViewPr snapToGrid="0">
      <p:cViewPr varScale="1">
        <p:scale>
          <a:sx n="54" d="100"/>
          <a:sy n="54" d="100"/>
        </p:scale>
        <p:origin x="11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910ED-8FC8-4D4E-B8E6-419653A5999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5AF58-7C1B-4FE4-83E0-21EC2AFB36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14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AF58-7C1B-4FE4-83E0-21EC2AFB363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844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AF58-7C1B-4FE4-83E0-21EC2AFB363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20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AF58-7C1B-4FE4-83E0-21EC2AFB363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998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AF58-7C1B-4FE4-83E0-21EC2AFB363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442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AF58-7C1B-4FE4-83E0-21EC2AFB363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751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AF58-7C1B-4FE4-83E0-21EC2AFB363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596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AF58-7C1B-4FE4-83E0-21EC2AFB363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977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5AF58-7C1B-4FE4-83E0-21EC2AFB363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9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E4CC-791E-4347-BA3F-5D783EDCD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6F440-96C5-4DE1-BB8D-EFD0E6ED4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0D3CC-DC28-4E72-A176-21FB8202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AF7D-5F3E-4FB0-AA81-8FC8AC242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ADD4F-D771-4740-8662-982744D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70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3E082-DE23-4CDB-82C3-BCAE2416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52A32D-76F3-4FD1-8439-43F1423D8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F882F-A08D-42EA-A12D-187D7D837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0EC3B-BCFD-49ED-9276-98565D22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088D6-432F-4195-B1A4-37077895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816636-D479-4942-9260-8B7F23A57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B2169-973B-4C97-9BA9-367A096DC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E45A0-6374-4DBC-9F9B-A260E9F4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BF9CA-A9F1-4D6B-9398-7BB203847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04943-5A56-4FBD-B36F-F290D00E1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70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C41A2-CFEE-447D-A40C-B3D51470D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96521-3D6F-433F-8E22-D2371164D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E06A0-956F-49AD-94DD-0A6DC5B7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68DE8-FFF8-47DE-A4CE-BCEF77A9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19409-B0FA-4DB7-8E43-EAB2C729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89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5EECF-4757-45E3-A5B3-11F8BF7A0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08D9-5652-4661-A0C4-5C65AD0E6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283C8-78C8-40B0-82FC-864ADD5A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E4A9-B983-4F82-B6E9-3E113920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54EE5-0C8F-445B-9B5A-997597FE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82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D55AF-5111-4807-A9FF-9005AFB8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C4959-79F3-4320-B1CC-2BC32F14E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BB6D8-8014-49E1-8F7F-4A2064EB1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2DC54-6850-40E1-ABFF-2BD4C9E97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0BEBA-FFC4-4A05-8664-97A0C188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671C8-5A31-4E30-8665-4E03319B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388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D423A-104A-4CE4-9AD1-DF9DF45EC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C057A-9998-413A-88A4-DBE9FBD58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601AB-797F-4C27-83F5-FD48C761F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A1217-0F30-4934-82CF-E8B9A12A9C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C8000-CF70-455C-8E4A-431CE51F0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E2D074-A4D8-4C6F-A2D1-64A91333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B3BA7A-E8A3-4A05-9CC6-8CD276C9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B5654-502A-4688-8DAB-BC2D7116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CA7-634B-42B8-9698-9531CFE9A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D0D57F-46FC-473E-8046-ADEECF170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E6188-28F8-423A-BDB5-72BFFC30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84B6CF-B694-4FA3-9D33-7F35B27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48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E80F1-BE78-4227-9BB2-F980F62A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4CDBA4-DDAE-405D-97E1-C7014DE6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2679C-36F8-4A81-9458-15C62B5C6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9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C8A2-B40E-4927-817E-4B3A2814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6F5ED-5258-4608-B4AA-86F73BB53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E7026-E857-46FF-864D-0550B0CFF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4B92D-0CB6-49A4-983B-736F0B59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4679B-84CC-47FC-81A8-F066FFD85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D0D14-B47C-4214-8C78-F2A2B123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76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51187-E464-4BD8-A55D-2A76CC57F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E8DCE5-58F1-4619-AB38-CD365752C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8FF66-51F2-4966-BFDB-A8C4EF442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8D808-5A5D-457A-AD2B-D53F7275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CA76B-F960-4399-A79B-E9AC3D6EF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6852D-CEDF-44E4-A928-9ADB561D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44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E9702-7120-467A-85A5-4787AA2E9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92AF5-D445-46D8-B0CC-E801D0A7A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B1961-5D20-4D4C-BC64-405674B0BA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32827-F99D-45BF-A830-A729E1DBCD66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767A6-57CA-474D-80D8-7BE02F92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3C87D-93C2-4FCE-8302-5856317C2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6F7D3-EDD9-4652-A2FF-4224A7FB29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92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mailto:Jane.Clarke@rspb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ird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4C62A48B-FAA1-49B2-A18D-440C353AA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9091" r="17232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E0C4B-702D-4A13-8ACF-52B581D83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05" y="900131"/>
            <a:ext cx="4729019" cy="2545956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/>
              <a:t>Biodiversity targets in Northern Ireland: where, what, and what next?</a:t>
            </a:r>
            <a:endParaRPr lang="en-GB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0BF7C8-4A7E-4EB2-819B-DFC132466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1600" b="0" dirty="0"/>
              <a:t>Dr. Jane Clarke </a:t>
            </a:r>
            <a:br>
              <a:rPr lang="en-US" sz="1600" dirty="0"/>
            </a:br>
            <a:r>
              <a:rPr lang="en-US" sz="1600" dirty="0"/>
              <a:t>Nature Protection Policy Officer, RSPB Northern Ireland</a:t>
            </a:r>
            <a:br>
              <a:rPr lang="en-US" sz="1600" dirty="0"/>
            </a:br>
            <a:r>
              <a:rPr lang="en-US" sz="1600" dirty="0"/>
              <a:t>Chair Nature &amp; Environmental Protection Working Group, NIEL</a:t>
            </a:r>
          </a:p>
          <a:p>
            <a:pPr algn="l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September 2022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7BF4F-016D-4008-9C77-2D18BE1AC8CC}"/>
              </a:ext>
            </a:extLst>
          </p:cNvPr>
          <p:cNvSpPr txBox="1"/>
          <p:nvPr/>
        </p:nvSpPr>
        <p:spPr>
          <a:xfrm>
            <a:off x="10541000" y="6611769"/>
            <a:ext cx="1740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Curlew, credit: Neal Warnock</a:t>
            </a:r>
          </a:p>
        </p:txBody>
      </p:sp>
      <p:pic>
        <p:nvPicPr>
          <p:cNvPr id="1028" name="Picture 4" descr="Invitation to Tender - NI Environment Link">
            <a:extLst>
              <a:ext uri="{FF2B5EF4-FFF2-40B4-BE49-F238E27FC236}">
                <a16:creationId xmlns:a16="http://schemas.microsoft.com/office/drawing/2014/main" id="{E6D48632-D99D-42CD-A0C6-6CF3C3D71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54" y="3666936"/>
            <a:ext cx="2195268" cy="72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6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grass, outdoor, nature&#10;&#10;Description automatically generated">
            <a:extLst>
              <a:ext uri="{FF2B5EF4-FFF2-40B4-BE49-F238E27FC236}">
                <a16:creationId xmlns:a16="http://schemas.microsoft.com/office/drawing/2014/main" id="{E9E44FB8-2F53-4D01-92DB-83F8E0163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1381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B15FD9-0F8F-4D17-9D66-03E085AD0E0E}"/>
              </a:ext>
            </a:extLst>
          </p:cNvPr>
          <p:cNvSpPr txBox="1"/>
          <p:nvPr/>
        </p:nvSpPr>
        <p:spPr>
          <a:xfrm>
            <a:off x="8520655" y="1781058"/>
            <a:ext cx="3543827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12</a:t>
            </a:r>
            <a:r>
              <a:rPr lang="en-US" sz="2000" b="1" baseline="30000" dirty="0"/>
              <a:t>th</a:t>
            </a:r>
            <a:r>
              <a:rPr lang="en-US" sz="2000" b="1" dirty="0"/>
              <a:t> worst in the world for biodiversity loss.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11% species at risk from extinction.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1 out of 49 priority habitats in good condition.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No rivers, lakes, or coastal waters in good overall status. </a:t>
            </a:r>
          </a:p>
        </p:txBody>
      </p:sp>
      <p:pic>
        <p:nvPicPr>
          <p:cNvPr id="13" name="Picture 4" descr="Invitation to Tender - NI Environment Link">
            <a:extLst>
              <a:ext uri="{FF2B5EF4-FFF2-40B4-BE49-F238E27FC236}">
                <a16:creationId xmlns:a16="http://schemas.microsoft.com/office/drawing/2014/main" id="{5A3BB6BE-F2A1-4186-B09F-94E1E8A03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251" y="6462814"/>
            <a:ext cx="1194749" cy="3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456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6FB800-A856-4BB6-9A38-AC56D6A07B07}"/>
              </a:ext>
            </a:extLst>
          </p:cNvPr>
          <p:cNvSpPr txBox="1">
            <a:spLocks/>
          </p:cNvSpPr>
          <p:nvPr/>
        </p:nvSpPr>
        <p:spPr>
          <a:xfrm>
            <a:off x="649223" y="386670"/>
            <a:ext cx="510235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/>
              <a:t>The draft Environment Strategy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425A164-E2A1-4D9F-8707-24DAF4D32AE5}"/>
              </a:ext>
            </a:extLst>
          </p:cNvPr>
          <p:cNvSpPr txBox="1">
            <a:spLocks/>
          </p:cNvSpPr>
          <p:nvPr/>
        </p:nvSpPr>
        <p:spPr>
          <a:xfrm>
            <a:off x="649223" y="2326432"/>
            <a:ext cx="5312666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Environment Act 2021: environmental improvement plan.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6 Strategic Environmental Outcomes.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225 actions and targets: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76% (172) have no timeframe,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78% (177) either partly or completely unmeasurable.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Lack of ambition and coherence.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Not respond to all drivers of loss.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Targets not legally binding. 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Final strategy to be published by 25</a:t>
            </a:r>
            <a:r>
              <a:rPr lang="en-US" sz="1600" baseline="30000" dirty="0">
                <a:solidFill>
                  <a:schemeClr val="tx1"/>
                </a:solidFill>
              </a:rPr>
              <a:t>th</a:t>
            </a:r>
            <a:r>
              <a:rPr lang="en-US" sz="1600" dirty="0">
                <a:solidFill>
                  <a:schemeClr val="tx1"/>
                </a:solidFill>
              </a:rPr>
              <a:t> July 2023.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305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D28294-9903-4E31-85F1-3BEEAD827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7" t="26384" r="66949" b="6604"/>
          <a:stretch/>
        </p:blipFill>
        <p:spPr>
          <a:xfrm>
            <a:off x="8117361" y="694945"/>
            <a:ext cx="2089853" cy="2322576"/>
          </a:xfrm>
          <a:prstGeom prst="rect">
            <a:avLst/>
          </a:prstGeom>
        </p:spPr>
      </p:pic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A78AB-A7A3-4E97-BE9E-A7FB2E320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47" t="25081" r="58931" b="7088"/>
          <a:stretch/>
        </p:blipFill>
        <p:spPr>
          <a:xfrm>
            <a:off x="7185301" y="3721608"/>
            <a:ext cx="3953974" cy="2322576"/>
          </a:xfrm>
          <a:prstGeom prst="rect">
            <a:avLst/>
          </a:prstGeom>
          <a:effectLst/>
        </p:spPr>
      </p:pic>
      <p:pic>
        <p:nvPicPr>
          <p:cNvPr id="11" name="Picture 4" descr="Invitation to Tender - NI Environment Link">
            <a:extLst>
              <a:ext uri="{FF2B5EF4-FFF2-40B4-BE49-F238E27FC236}">
                <a16:creationId xmlns:a16="http://schemas.microsoft.com/office/drawing/2014/main" id="{72503C52-041E-4A58-B29D-454207530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2814"/>
            <a:ext cx="1194749" cy="3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16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grass, outdoor, plant, tree&#10;&#10;Description automatically generated">
            <a:extLst>
              <a:ext uri="{FF2B5EF4-FFF2-40B4-BE49-F238E27FC236}">
                <a16:creationId xmlns:a16="http://schemas.microsoft.com/office/drawing/2014/main" id="{C985F9D8-82DF-451F-A418-523E239CD4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D316A2-AD1F-4128-91CD-9F63882D2ADD}"/>
              </a:ext>
            </a:extLst>
          </p:cNvPr>
          <p:cNvSpPr txBox="1">
            <a:spLocks/>
          </p:cNvSpPr>
          <p:nvPr/>
        </p:nvSpPr>
        <p:spPr>
          <a:xfrm>
            <a:off x="600573" y="408528"/>
            <a:ext cx="9328272" cy="4847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The Climate Change (NI) Act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F4EC3-5A80-48BF-A1CC-B37A094E8A17}"/>
              </a:ext>
            </a:extLst>
          </p:cNvPr>
          <p:cNvSpPr txBox="1">
            <a:spLocks/>
          </p:cNvSpPr>
          <p:nvPr/>
        </p:nvSpPr>
        <p:spPr>
          <a:xfrm>
            <a:off x="600573" y="1515246"/>
            <a:ext cx="5879751" cy="4299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</a:rPr>
              <a:t>Net zero by 2050 with exemptions for methane (46%)</a:t>
            </a:r>
          </a:p>
          <a:p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</a:rPr>
              <a:t>Climate Action Plan: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</a:rPr>
              <a:t>Biodiversity and soil quality targets.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</a:rPr>
              <a:t>Nature-based solutions.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</a:rPr>
              <a:t>Cross-departmental duties and requirement for cross-border collaboration.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tx1">
                  <a:lumMod val="95000"/>
                  <a:lumOff val="5000"/>
                </a:schemeClr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</a:rPr>
              <a:t>Potential conflict between targets for net zero and for nature’s recovery.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tx1">
                  <a:lumMod val="95000"/>
                  <a:lumOff val="5000"/>
                </a:schemeClr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</a:rPr>
              <a:t>3 months into 24 month time-frame for targets (June 2024)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0A59038-75FE-4E8E-87C2-5AB989FE1F89}"/>
              </a:ext>
            </a:extLst>
          </p:cNvPr>
          <p:cNvSpPr txBox="1">
            <a:spLocks/>
          </p:cNvSpPr>
          <p:nvPr/>
        </p:nvSpPr>
        <p:spPr>
          <a:xfrm>
            <a:off x="10546883" y="6561492"/>
            <a:ext cx="735480" cy="123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6CBE28D-E0C3-41A1-B734-512ECD738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4" y="2444718"/>
            <a:ext cx="5211775" cy="1061307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D2AFBEF5-3A60-43E8-BC9B-DECE2C565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4" y="3806668"/>
            <a:ext cx="5273696" cy="11418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41DA10-0398-49BC-96B8-2D4E99034F26}"/>
              </a:ext>
            </a:extLst>
          </p:cNvPr>
          <p:cNvSpPr txBox="1"/>
          <p:nvPr/>
        </p:nvSpPr>
        <p:spPr>
          <a:xfrm>
            <a:off x="9687788" y="6623047"/>
            <a:ext cx="2504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Round leaved sundew. Credit: Neal Warnock</a:t>
            </a:r>
          </a:p>
        </p:txBody>
      </p:sp>
      <p:pic>
        <p:nvPicPr>
          <p:cNvPr id="17" name="Picture 4" descr="Invitation to Tender - NI Environment Link">
            <a:extLst>
              <a:ext uri="{FF2B5EF4-FFF2-40B4-BE49-F238E27FC236}">
                <a16:creationId xmlns:a16="http://schemas.microsoft.com/office/drawing/2014/main" id="{64631B3A-C98B-420B-B47A-7DFAD3CE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2814"/>
            <a:ext cx="1194749" cy="3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376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ody of water with trees and hill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8CD4D7F-AC07-4347-A119-263DB7338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9091" r="15742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4" name="Rectangle 2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17C9430D-0BC2-45DD-89D5-73B839C78256}"/>
              </a:ext>
            </a:extLst>
          </p:cNvPr>
          <p:cNvSpPr txBox="1">
            <a:spLocks/>
          </p:cNvSpPr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/>
              <a:t>The Biodiversity Strategy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1E2AC8-F27F-42D3-8E85-9D8C197BD074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5096256" cy="3207258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NI’s Biodiversity Strategy 2015-2020</a:t>
            </a:r>
          </a:p>
          <a:p>
            <a:pPr marL="5395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83% targets/actions missed by Government</a:t>
            </a:r>
          </a:p>
          <a:p>
            <a:pPr marL="310950" lvl="1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Co-design process</a:t>
            </a:r>
            <a:r>
              <a:rPr lang="en-US" sz="1700" b="1" dirty="0">
                <a:solidFill>
                  <a:schemeClr val="tx1"/>
                </a:solidFill>
              </a:rPr>
              <a:t>?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700" b="1" dirty="0">
              <a:solidFill>
                <a:schemeClr val="tx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Lack of consistency (and ambition) in targets.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700" dirty="0">
              <a:solidFill>
                <a:schemeClr val="tx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Draft strategy consultation expected after CBD COP15.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700" dirty="0">
              <a:solidFill>
                <a:schemeClr val="tx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Not legally binding.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E9D57-3BD0-4B81-B749-2179AA09FB6D}"/>
              </a:ext>
            </a:extLst>
          </p:cNvPr>
          <p:cNvSpPr txBox="1"/>
          <p:nvPr/>
        </p:nvSpPr>
        <p:spPr>
          <a:xfrm>
            <a:off x="10103186" y="6611769"/>
            <a:ext cx="22034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Lower Lough Erne. Credit Andy Hay </a:t>
            </a:r>
          </a:p>
        </p:txBody>
      </p:sp>
      <p:pic>
        <p:nvPicPr>
          <p:cNvPr id="26" name="Picture 4" descr="Invitation to Tender - NI Environment Link">
            <a:extLst>
              <a:ext uri="{FF2B5EF4-FFF2-40B4-BE49-F238E27FC236}">
                <a16:creationId xmlns:a16="http://schemas.microsoft.com/office/drawing/2014/main" id="{EE7566E9-97DB-4D82-A2A8-5C857ABF4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8217"/>
            <a:ext cx="1194749" cy="3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125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ss, outdoor, field, wire&#10;&#10;Description automatically generated">
            <a:extLst>
              <a:ext uri="{FF2B5EF4-FFF2-40B4-BE49-F238E27FC236}">
                <a16:creationId xmlns:a16="http://schemas.microsoft.com/office/drawing/2014/main" id="{91526E07-A280-4522-909F-601DA759A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42" b="3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DFD5B52-B53E-4F60-987A-145C334C6F81}"/>
              </a:ext>
            </a:extLst>
          </p:cNvPr>
          <p:cNvSpPr txBox="1">
            <a:spLocks/>
          </p:cNvSpPr>
          <p:nvPr/>
        </p:nvSpPr>
        <p:spPr>
          <a:xfrm>
            <a:off x="841249" y="941832"/>
            <a:ext cx="10506456" cy="205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/>
              <a:t>Intra-UK divergence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CE4C2C4-D5EC-4AC2-B4A9-8B96F1700119}"/>
              </a:ext>
            </a:extLst>
          </p:cNvPr>
          <p:cNvSpPr txBox="1">
            <a:spLocks/>
          </p:cNvSpPr>
          <p:nvPr/>
        </p:nvSpPr>
        <p:spPr>
          <a:xfrm>
            <a:off x="841248" y="3502152"/>
            <a:ext cx="10506456" cy="267004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Divergence is not inherently a bad thing.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Without political institutions/will = lowest common denominator?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Race to the bottom.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UK-wide (</a:t>
            </a:r>
            <a:r>
              <a:rPr lang="en-US" sz="2000" dirty="0" err="1">
                <a:solidFill>
                  <a:schemeClr val="tx1"/>
                </a:solidFill>
              </a:rPr>
              <a:t>centralised</a:t>
            </a:r>
            <a:r>
              <a:rPr lang="en-US" sz="2000" dirty="0">
                <a:solidFill>
                  <a:schemeClr val="tx1"/>
                </a:solidFill>
              </a:rPr>
              <a:t>) decision-making.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UK-wide reporting to Convention on Biological Diversity.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Creates uncertainty. </a:t>
            </a:r>
          </a:p>
        </p:txBody>
      </p:sp>
      <p:pic>
        <p:nvPicPr>
          <p:cNvPr id="11" name="Picture 4" descr="Invitation to Tender - NI Environment Link">
            <a:extLst>
              <a:ext uri="{FF2B5EF4-FFF2-40B4-BE49-F238E27FC236}">
                <a16:creationId xmlns:a16="http://schemas.microsoft.com/office/drawing/2014/main" id="{06CF6532-D216-40FD-AE97-F325AEA2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251" y="6462814"/>
            <a:ext cx="1194749" cy="3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190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ss, mountain, outdoor, nature&#10;&#10;Description automatically generated">
            <a:extLst>
              <a:ext uri="{FF2B5EF4-FFF2-40B4-BE49-F238E27FC236}">
                <a16:creationId xmlns:a16="http://schemas.microsoft.com/office/drawing/2014/main" id="{E8F3881B-EE84-42F4-8514-9008DC87D6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 b="503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E71A90E-64B8-4BC0-8E45-795F41A4C684}"/>
              </a:ext>
            </a:extLst>
          </p:cNvPr>
          <p:cNvSpPr txBox="1">
            <a:spLocks/>
          </p:cNvSpPr>
          <p:nvPr/>
        </p:nvSpPr>
        <p:spPr>
          <a:xfrm>
            <a:off x="841249" y="941832"/>
            <a:ext cx="10506456" cy="205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/>
              <a:t>Divergence with the EU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7C278-7E9C-458E-AC68-AC06259BB476}"/>
              </a:ext>
            </a:extLst>
          </p:cNvPr>
          <p:cNvSpPr txBox="1">
            <a:spLocks/>
          </p:cNvSpPr>
          <p:nvPr/>
        </p:nvSpPr>
        <p:spPr>
          <a:xfrm>
            <a:off x="841248" y="3502152"/>
            <a:ext cx="10506456" cy="2670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Single bio-geographic unit. </a:t>
            </a:r>
          </a:p>
          <a:p>
            <a:r>
              <a:rPr lang="en-US" sz="2000" dirty="0"/>
              <a:t>Ratcheting up ambition across our greatest shared asset </a:t>
            </a:r>
          </a:p>
          <a:p>
            <a:r>
              <a:rPr lang="en-US" sz="2000" dirty="0"/>
              <a:t>Different ambitions or measurements.</a:t>
            </a:r>
          </a:p>
          <a:p>
            <a:r>
              <a:rPr lang="en-US" sz="2000" dirty="0"/>
              <a:t>Actions in one area effects the other. </a:t>
            </a:r>
          </a:p>
          <a:p>
            <a:r>
              <a:rPr lang="en-US" sz="2000" dirty="0"/>
              <a:t>Floor not a ceiling of ambition.</a:t>
            </a:r>
          </a:p>
          <a:p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2F820-ACC4-409D-8C8B-E0DC3615DE38}"/>
              </a:ext>
            </a:extLst>
          </p:cNvPr>
          <p:cNvSpPr txBox="1"/>
          <p:nvPr/>
        </p:nvSpPr>
        <p:spPr>
          <a:xfrm>
            <a:off x="10455697" y="6597586"/>
            <a:ext cx="1736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Foyle fields, credit: Andy Hay</a:t>
            </a:r>
          </a:p>
        </p:txBody>
      </p:sp>
      <p:pic>
        <p:nvPicPr>
          <p:cNvPr id="17" name="Picture 4" descr="Invitation to Tender - NI Environment Link">
            <a:extLst>
              <a:ext uri="{FF2B5EF4-FFF2-40B4-BE49-F238E27FC236}">
                <a16:creationId xmlns:a16="http://schemas.microsoft.com/office/drawing/2014/main" id="{4AF8C2A5-6E17-40EC-9DE0-0665FF1D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7" y="6462814"/>
            <a:ext cx="1194749" cy="3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80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nguin on a rock&#10;&#10;Description automatically generated with medium confidence">
            <a:extLst>
              <a:ext uri="{FF2B5EF4-FFF2-40B4-BE49-F238E27FC236}">
                <a16:creationId xmlns:a16="http://schemas.microsoft.com/office/drawing/2014/main" id="{8BB23A33-93D6-4806-8841-46C02155E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4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537730C5-1344-451E-8E17-746E8B31D1B9}"/>
              </a:ext>
            </a:extLst>
          </p:cNvPr>
          <p:cNvSpPr txBox="1">
            <a:spLocks/>
          </p:cNvSpPr>
          <p:nvPr/>
        </p:nvSpPr>
        <p:spPr>
          <a:xfrm>
            <a:off x="371094" y="1161288"/>
            <a:ext cx="365480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/>
              <a:t>Thank you, any questions?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E67EB9A-8A82-4E64-8EFF-418FAEC14F1C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Dr. Jane Clarke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  <a:hlinkClick r:id="rId4"/>
              </a:rPr>
              <a:t>Jane.Clarke@rspb.org.uk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D2B8C1-01B1-4430-9DCA-84400B241584}"/>
              </a:ext>
            </a:extLst>
          </p:cNvPr>
          <p:cNvSpPr txBox="1"/>
          <p:nvPr/>
        </p:nvSpPr>
        <p:spPr>
          <a:xfrm>
            <a:off x="10705547" y="6611769"/>
            <a:ext cx="1486451" cy="246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Puffin, Credit: Andy Hay </a:t>
            </a:r>
          </a:p>
        </p:txBody>
      </p:sp>
      <p:pic>
        <p:nvPicPr>
          <p:cNvPr id="23" name="Picture 4" descr="Invitation to Tender - NI Environment Link">
            <a:extLst>
              <a:ext uri="{FF2B5EF4-FFF2-40B4-BE49-F238E27FC236}">
                <a16:creationId xmlns:a16="http://schemas.microsoft.com/office/drawing/2014/main" id="{FD7EB3E9-7021-4E33-A871-B63B75FA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2814"/>
            <a:ext cx="1194749" cy="3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22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FB353A02DD8944A39CFE7AE6592690" ma:contentTypeVersion="8" ma:contentTypeDescription="Create a new document." ma:contentTypeScope="" ma:versionID="affe025baa96cf77ca5fbc26116db300">
  <xsd:schema xmlns:xsd="http://www.w3.org/2001/XMLSchema" xmlns:xs="http://www.w3.org/2001/XMLSchema" xmlns:p="http://schemas.microsoft.com/office/2006/metadata/properties" xmlns:ns2="a985dc28-9c4b-4159-9ef4-f0ae362c04ab" xmlns:ns3="d92d934b-2938-4d6b-ac9a-9e9499e8e4be" targetNamespace="http://schemas.microsoft.com/office/2006/metadata/properties" ma:root="true" ma:fieldsID="943f5120949aa4cf6f2faa8063c174cf" ns2:_="" ns3:_="">
    <xsd:import namespace="a985dc28-9c4b-4159-9ef4-f0ae362c04ab"/>
    <xsd:import namespace="d92d934b-2938-4d6b-ac9a-9e9499e8e4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5dc28-9c4b-4159-9ef4-f0ae362c04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2d934b-2938-4d6b-ac9a-9e9499e8e4b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167202-F1CC-4819-AC5B-3A3D4251CFCF}"/>
</file>

<file path=customXml/itemProps2.xml><?xml version="1.0" encoding="utf-8"?>
<ds:datastoreItem xmlns:ds="http://schemas.openxmlformats.org/officeDocument/2006/customXml" ds:itemID="{87CDB827-F2A6-4F37-83B3-2653F18F792F}"/>
</file>

<file path=customXml/itemProps3.xml><?xml version="1.0" encoding="utf-8"?>
<ds:datastoreItem xmlns:ds="http://schemas.openxmlformats.org/officeDocument/2006/customXml" ds:itemID="{7DE6D2C7-7178-481C-B26B-E33CFE24EB5C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396</Words>
  <Application>Microsoft Office PowerPoint</Application>
  <PresentationFormat>Widescreen</PresentationFormat>
  <Paragraphs>78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Biodiversity targets in Northern Ireland: where, what, and what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Biodiversity targets in Northern Ireland: where, what, and what next?</dc:title>
  <dc:creator>Jane Clarke</dc:creator>
  <cp:lastModifiedBy>Jane Clarke</cp:lastModifiedBy>
  <cp:revision>6</cp:revision>
  <dcterms:created xsi:type="dcterms:W3CDTF">2022-09-21T13:24:50Z</dcterms:created>
  <dcterms:modified xsi:type="dcterms:W3CDTF">2022-09-21T14:23:06Z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0x0101002EFB353A02DD8944A39CFE7AE6592690</vt:lpwstr>
  </property>
</Properties>
</file>