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5D4069-4427-43FA-AB96-2278402FEAAB}" v="19" dt="2022-09-21T10:06:11.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865" autoAdjust="0"/>
  </p:normalViewPr>
  <p:slideViewPr>
    <p:cSldViewPr snapToGrid="0">
      <p:cViewPr varScale="1">
        <p:scale>
          <a:sx n="74" d="100"/>
          <a:sy n="74" d="100"/>
        </p:scale>
        <p:origin x="1236" y="54"/>
      </p:cViewPr>
      <p:guideLst/>
    </p:cSldViewPr>
  </p:slideViewPr>
  <p:notesTextViewPr>
    <p:cViewPr>
      <p:scale>
        <a:sx n="1" d="1"/>
        <a:sy n="1" d="1"/>
      </p:scale>
      <p:origin x="0" y="0"/>
    </p:cViewPr>
  </p:notesTextViewPr>
  <p:notesViewPr>
    <p:cSldViewPr snapToGrid="0">
      <p:cViewPr varScale="1">
        <p:scale>
          <a:sx n="84" d="100"/>
          <a:sy n="84" d="100"/>
        </p:scale>
        <p:origin x="391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obel Mercer" userId="b7ecf2af-d2e4-4ba9-b971-7803e71c4181" providerId="ADAL" clId="{D75D4069-4427-43FA-AB96-2278402FEAAB}"/>
    <pc:docChg chg="undo custSel addSld modSld sldOrd">
      <pc:chgData name="Isobel Mercer" userId="b7ecf2af-d2e4-4ba9-b971-7803e71c4181" providerId="ADAL" clId="{D75D4069-4427-43FA-AB96-2278402FEAAB}" dt="2022-09-21T10:24:58.347" v="4657" actId="20577"/>
      <pc:docMkLst>
        <pc:docMk/>
      </pc:docMkLst>
      <pc:sldChg chg="addSp modSp mod setBg modNotesTx">
        <pc:chgData name="Isobel Mercer" userId="b7ecf2af-d2e4-4ba9-b971-7803e71c4181" providerId="ADAL" clId="{D75D4069-4427-43FA-AB96-2278402FEAAB}" dt="2022-09-21T10:02:57.295" v="1280" actId="20577"/>
        <pc:sldMkLst>
          <pc:docMk/>
          <pc:sldMk cId="387940005" sldId="256"/>
        </pc:sldMkLst>
        <pc:spChg chg="mod">
          <ac:chgData name="Isobel Mercer" userId="b7ecf2af-d2e4-4ba9-b971-7803e71c4181" providerId="ADAL" clId="{D75D4069-4427-43FA-AB96-2278402FEAAB}" dt="2022-09-21T09:33:41.793" v="103" actId="1076"/>
          <ac:spMkLst>
            <pc:docMk/>
            <pc:sldMk cId="387940005" sldId="256"/>
            <ac:spMk id="2" creationId="{2DD7E311-62B5-41BD-B11E-566533C43811}"/>
          </ac:spMkLst>
        </pc:spChg>
        <pc:spChg chg="mod">
          <ac:chgData name="Isobel Mercer" userId="b7ecf2af-d2e4-4ba9-b971-7803e71c4181" providerId="ADAL" clId="{D75D4069-4427-43FA-AB96-2278402FEAAB}" dt="2022-09-21T09:33:55.416" v="108" actId="1076"/>
          <ac:spMkLst>
            <pc:docMk/>
            <pc:sldMk cId="387940005" sldId="256"/>
            <ac:spMk id="3" creationId="{78845727-1A46-4618-877B-7B42B85A618A}"/>
          </ac:spMkLst>
        </pc:spChg>
        <pc:spChg chg="add mod">
          <ac:chgData name="Isobel Mercer" userId="b7ecf2af-d2e4-4ba9-b971-7803e71c4181" providerId="ADAL" clId="{D75D4069-4427-43FA-AB96-2278402FEAAB}" dt="2022-09-21T09:35:09.940" v="169" actId="20577"/>
          <ac:spMkLst>
            <pc:docMk/>
            <pc:sldMk cId="387940005" sldId="256"/>
            <ac:spMk id="4" creationId="{0AE4CF17-218A-454F-A8F0-8A9AC7E0AFFB}"/>
          </ac:spMkLst>
        </pc:spChg>
      </pc:sldChg>
      <pc:sldChg chg="addSp modSp mod modNotesTx">
        <pc:chgData name="Isobel Mercer" userId="b7ecf2af-d2e4-4ba9-b971-7803e71c4181" providerId="ADAL" clId="{D75D4069-4427-43FA-AB96-2278402FEAAB}" dt="2022-09-21T10:03:18.481" v="1283" actId="20577"/>
        <pc:sldMkLst>
          <pc:docMk/>
          <pc:sldMk cId="1495544109" sldId="257"/>
        </pc:sldMkLst>
        <pc:spChg chg="add mod">
          <ac:chgData name="Isobel Mercer" userId="b7ecf2af-d2e4-4ba9-b971-7803e71c4181" providerId="ADAL" clId="{D75D4069-4427-43FA-AB96-2278402FEAAB}" dt="2022-09-21T09:38:51.534" v="862" actId="1076"/>
          <ac:spMkLst>
            <pc:docMk/>
            <pc:sldMk cId="1495544109" sldId="257"/>
            <ac:spMk id="2" creationId="{790C5FE8-E899-4B9F-9635-419AD91104D2}"/>
          </ac:spMkLst>
        </pc:spChg>
        <pc:spChg chg="mod">
          <ac:chgData name="Isobel Mercer" userId="b7ecf2af-d2e4-4ba9-b971-7803e71c4181" providerId="ADAL" clId="{D75D4069-4427-43FA-AB96-2278402FEAAB}" dt="2022-09-21T09:36:08.836" v="288" actId="20577"/>
          <ac:spMkLst>
            <pc:docMk/>
            <pc:sldMk cId="1495544109" sldId="257"/>
            <ac:spMk id="4" creationId="{1F90E2C4-324D-4734-A8B0-A8EE0BDB4941}"/>
          </ac:spMkLst>
        </pc:spChg>
        <pc:spChg chg="add mod">
          <ac:chgData name="Isobel Mercer" userId="b7ecf2af-d2e4-4ba9-b971-7803e71c4181" providerId="ADAL" clId="{D75D4069-4427-43FA-AB96-2278402FEAAB}" dt="2022-09-21T09:38:53.905" v="863" actId="1076"/>
          <ac:spMkLst>
            <pc:docMk/>
            <pc:sldMk cId="1495544109" sldId="257"/>
            <ac:spMk id="5" creationId="{6176291C-C262-4F91-AE08-7A4759415403}"/>
          </ac:spMkLst>
        </pc:spChg>
        <pc:picChg chg="add mod">
          <ac:chgData name="Isobel Mercer" userId="b7ecf2af-d2e4-4ba9-b971-7803e71c4181" providerId="ADAL" clId="{D75D4069-4427-43FA-AB96-2278402FEAAB}" dt="2022-09-21T09:35:47.127" v="217" actId="1076"/>
          <ac:picMkLst>
            <pc:docMk/>
            <pc:sldMk cId="1495544109" sldId="257"/>
            <ac:picMk id="3" creationId="{7B0DCF1A-AB0D-4AFD-8DEE-2D90888BADDD}"/>
          </ac:picMkLst>
        </pc:picChg>
      </pc:sldChg>
      <pc:sldChg chg="addSp modSp mod modNotesTx">
        <pc:chgData name="Isobel Mercer" userId="b7ecf2af-d2e4-4ba9-b971-7803e71c4181" providerId="ADAL" clId="{D75D4069-4427-43FA-AB96-2278402FEAAB}" dt="2022-09-21T10:08:08.486" v="2004" actId="20577"/>
        <pc:sldMkLst>
          <pc:docMk/>
          <pc:sldMk cId="2329712524" sldId="258"/>
        </pc:sldMkLst>
        <pc:spChg chg="add mod">
          <ac:chgData name="Isobel Mercer" userId="b7ecf2af-d2e4-4ba9-b971-7803e71c4181" providerId="ADAL" clId="{D75D4069-4427-43FA-AB96-2278402FEAAB}" dt="2022-09-21T09:40:03.505" v="875" actId="1076"/>
          <ac:spMkLst>
            <pc:docMk/>
            <pc:sldMk cId="2329712524" sldId="258"/>
            <ac:spMk id="2" creationId="{873CDD1C-DE3A-4FCF-9D92-12598FFE0682}"/>
          </ac:spMkLst>
        </pc:spChg>
        <pc:spChg chg="mod">
          <ac:chgData name="Isobel Mercer" userId="b7ecf2af-d2e4-4ba9-b971-7803e71c4181" providerId="ADAL" clId="{D75D4069-4427-43FA-AB96-2278402FEAAB}" dt="2022-09-21T09:39:34.343" v="871" actId="1076"/>
          <ac:spMkLst>
            <pc:docMk/>
            <pc:sldMk cId="2329712524" sldId="258"/>
            <ac:spMk id="4" creationId="{51002609-5D15-426F-992A-5CBC1F9B3E24}"/>
          </ac:spMkLst>
        </pc:spChg>
        <pc:spChg chg="mod">
          <ac:chgData name="Isobel Mercer" userId="b7ecf2af-d2e4-4ba9-b971-7803e71c4181" providerId="ADAL" clId="{D75D4069-4427-43FA-AB96-2278402FEAAB}" dt="2022-09-21T09:44:05.059" v="1000" actId="27636"/>
          <ac:spMkLst>
            <pc:docMk/>
            <pc:sldMk cId="2329712524" sldId="258"/>
            <ac:spMk id="5" creationId="{E7F71441-1646-4384-A86B-E763394E30E1}"/>
          </ac:spMkLst>
        </pc:spChg>
        <pc:picChg chg="add mod">
          <ac:chgData name="Isobel Mercer" userId="b7ecf2af-d2e4-4ba9-b971-7803e71c4181" providerId="ADAL" clId="{D75D4069-4427-43FA-AB96-2278402FEAAB}" dt="2022-09-21T09:39:12.854" v="867"/>
          <ac:picMkLst>
            <pc:docMk/>
            <pc:sldMk cId="2329712524" sldId="258"/>
            <ac:picMk id="6" creationId="{69F1DAED-B5D0-43F9-B0D0-AE4EB99AD768}"/>
          </ac:picMkLst>
        </pc:picChg>
      </pc:sldChg>
      <pc:sldChg chg="delSp modSp new mod modNotesTx">
        <pc:chgData name="Isobel Mercer" userId="b7ecf2af-d2e4-4ba9-b971-7803e71c4181" providerId="ADAL" clId="{D75D4069-4427-43FA-AB96-2278402FEAAB}" dt="2022-09-21T10:21:10.959" v="4031" actId="20577"/>
        <pc:sldMkLst>
          <pc:docMk/>
          <pc:sldMk cId="2202464117" sldId="259"/>
        </pc:sldMkLst>
        <pc:spChg chg="mod">
          <ac:chgData name="Isobel Mercer" userId="b7ecf2af-d2e4-4ba9-b971-7803e71c4181" providerId="ADAL" clId="{D75D4069-4427-43FA-AB96-2278402FEAAB}" dt="2022-09-21T09:43:45.137" v="990" actId="1076"/>
          <ac:spMkLst>
            <pc:docMk/>
            <pc:sldMk cId="2202464117" sldId="259"/>
            <ac:spMk id="2" creationId="{D056F649-D2C7-41CB-AD3F-D2FF5383323D}"/>
          </ac:spMkLst>
        </pc:spChg>
        <pc:spChg chg="mod">
          <ac:chgData name="Isobel Mercer" userId="b7ecf2af-d2e4-4ba9-b971-7803e71c4181" providerId="ADAL" clId="{D75D4069-4427-43FA-AB96-2278402FEAAB}" dt="2022-09-21T10:11:55.927" v="2259" actId="20577"/>
          <ac:spMkLst>
            <pc:docMk/>
            <pc:sldMk cId="2202464117" sldId="259"/>
            <ac:spMk id="3" creationId="{124CDFA8-BFC9-4CD8-B523-8A94C4C3F65E}"/>
          </ac:spMkLst>
        </pc:spChg>
        <pc:spChg chg="del">
          <ac:chgData name="Isobel Mercer" userId="b7ecf2af-d2e4-4ba9-b971-7803e71c4181" providerId="ADAL" clId="{D75D4069-4427-43FA-AB96-2278402FEAAB}" dt="2022-09-21T09:42:44.973" v="946" actId="478"/>
          <ac:spMkLst>
            <pc:docMk/>
            <pc:sldMk cId="2202464117" sldId="259"/>
            <ac:spMk id="4" creationId="{4A320A80-1739-435F-9988-96D7C6BB9B29}"/>
          </ac:spMkLst>
        </pc:spChg>
      </pc:sldChg>
      <pc:sldChg chg="modSp add mod modNotesTx">
        <pc:chgData name="Isobel Mercer" userId="b7ecf2af-d2e4-4ba9-b971-7803e71c4181" providerId="ADAL" clId="{D75D4069-4427-43FA-AB96-2278402FEAAB}" dt="2022-09-21T10:24:25.155" v="4552" actId="20577"/>
        <pc:sldMkLst>
          <pc:docMk/>
          <pc:sldMk cId="2141211710" sldId="260"/>
        </pc:sldMkLst>
        <pc:spChg chg="mod">
          <ac:chgData name="Isobel Mercer" userId="b7ecf2af-d2e4-4ba9-b971-7803e71c4181" providerId="ADAL" clId="{D75D4069-4427-43FA-AB96-2278402FEAAB}" dt="2022-09-21T09:47:21.242" v="1224" actId="1076"/>
          <ac:spMkLst>
            <pc:docMk/>
            <pc:sldMk cId="2141211710" sldId="260"/>
            <ac:spMk id="2" creationId="{D056F649-D2C7-41CB-AD3F-D2FF5383323D}"/>
          </ac:spMkLst>
        </pc:spChg>
        <pc:spChg chg="mod">
          <ac:chgData name="Isobel Mercer" userId="b7ecf2af-d2e4-4ba9-b971-7803e71c4181" providerId="ADAL" clId="{D75D4069-4427-43FA-AB96-2278402FEAAB}" dt="2022-09-21T09:47:31.955" v="1231" actId="20577"/>
          <ac:spMkLst>
            <pc:docMk/>
            <pc:sldMk cId="2141211710" sldId="260"/>
            <ac:spMk id="3" creationId="{124CDFA8-BFC9-4CD8-B523-8A94C4C3F65E}"/>
          </ac:spMkLst>
        </pc:spChg>
      </pc:sldChg>
      <pc:sldChg chg="addSp delSp modSp new mod ord setBg modNotesTx">
        <pc:chgData name="Isobel Mercer" userId="b7ecf2af-d2e4-4ba9-b971-7803e71c4181" providerId="ADAL" clId="{D75D4069-4427-43FA-AB96-2278402FEAAB}" dt="2022-09-21T10:24:58.347" v="4657" actId="20577"/>
        <pc:sldMkLst>
          <pc:docMk/>
          <pc:sldMk cId="2892321660" sldId="261"/>
        </pc:sldMkLst>
        <pc:spChg chg="mod">
          <ac:chgData name="Isobel Mercer" userId="b7ecf2af-d2e4-4ba9-b971-7803e71c4181" providerId="ADAL" clId="{D75D4069-4427-43FA-AB96-2278402FEAAB}" dt="2022-09-21T09:45:06.969" v="1110" actId="1076"/>
          <ac:spMkLst>
            <pc:docMk/>
            <pc:sldMk cId="2892321660" sldId="261"/>
            <ac:spMk id="2" creationId="{F7DB5083-3D4A-4A79-A48C-29452A2FA0F0}"/>
          </ac:spMkLst>
        </pc:spChg>
        <pc:spChg chg="mod">
          <ac:chgData name="Isobel Mercer" userId="b7ecf2af-d2e4-4ba9-b971-7803e71c4181" providerId="ADAL" clId="{D75D4069-4427-43FA-AB96-2278402FEAAB}" dt="2022-09-21T09:45:12.627" v="1113" actId="1076"/>
          <ac:spMkLst>
            <pc:docMk/>
            <pc:sldMk cId="2892321660" sldId="261"/>
            <ac:spMk id="3" creationId="{58737F9D-9F40-4B7A-8CC2-4B0EA5163BF4}"/>
          </ac:spMkLst>
        </pc:spChg>
        <pc:spChg chg="del">
          <ac:chgData name="Isobel Mercer" userId="b7ecf2af-d2e4-4ba9-b971-7803e71c4181" providerId="ADAL" clId="{D75D4069-4427-43FA-AB96-2278402FEAAB}" dt="2022-09-21T09:44:43.925" v="1099" actId="478"/>
          <ac:spMkLst>
            <pc:docMk/>
            <pc:sldMk cId="2892321660" sldId="261"/>
            <ac:spMk id="4" creationId="{96596062-AD77-4850-B6AB-E0E7E12631C1}"/>
          </ac:spMkLst>
        </pc:spChg>
        <pc:spChg chg="add mod">
          <ac:chgData name="Isobel Mercer" userId="b7ecf2af-d2e4-4ba9-b971-7803e71c4181" providerId="ADAL" clId="{D75D4069-4427-43FA-AB96-2278402FEAAB}" dt="2022-09-21T09:45:51.204" v="1175" actId="1076"/>
          <ac:spMkLst>
            <pc:docMk/>
            <pc:sldMk cId="2892321660" sldId="261"/>
            <ac:spMk id="5" creationId="{A0017A4D-2D4B-4BB0-A2A8-626D7A710A9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7EED4-5271-4B84-BB7E-30A882FDD15C}" type="datetimeFigureOut">
              <a:rPr lang="en-GB" smtClean="0"/>
              <a:t>21/09/2022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44922-CB06-4DE1-9CA5-FB047F3EDBAB}" type="slidenum">
              <a:rPr lang="en-GB" smtClean="0"/>
              <a:t>‹#›</a:t>
            </a:fld>
            <a:endParaRPr lang="en-GB"/>
          </a:p>
        </p:txBody>
      </p:sp>
    </p:spTree>
    <p:extLst>
      <p:ext uri="{BB962C8B-B14F-4D97-AF65-F5344CB8AC3E}">
        <p14:creationId xmlns:p14="http://schemas.microsoft.com/office/powerpoint/2010/main" val="41473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spb.org.uk/globalassets/downloads/about-us/48398rspb-biodivesity-intactness-index-summary-report-v4.pdf" TargetMode="External"/><Relationship Id="rId7" Type="http://schemas.openxmlformats.org/officeDocument/2006/relationships/hyperlink" Target="https://www.gov.scot/binaries/content/documents/govscot/publications/agreement/2021/08/scottish-government-and-scottish-green-party-shared-policy-programme/documents/scottish-government-and-scottish-green-party-draft-shared-policy-programme/scottish-government-and-scottish-green-party-draft-shared-policy-programme/govscot%3Adocument/SG%2BSGP%2BTalks%2B-%2BDraft%2BPolicy%2BProgramme%2B-%2Bversion%2B7%2B-%2BFINAL%2B-%2BOFFSEN.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gov.scot/publications/cooperation-agreement-between-scottish-government-scottish-green-party-parliamentary-group/#:~:text=The%20Scottish%20Government%20and%20the%20Green%20Group%20have%20a%20joint,policy%20area%20within%20the%20programme." TargetMode="External"/><Relationship Id="rId5" Type="http://schemas.openxmlformats.org/officeDocument/2006/relationships/hyperlink" Target="https://www.gov.scot/publications/scottish-biodiversity-strategy-post-2020-statement-intent/" TargetMode="External"/><Relationship Id="rId4" Type="http://schemas.openxmlformats.org/officeDocument/2006/relationships/hyperlink" Target="https://www.nature.scot/doc/state-nature-scotland-report-201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scot/news/protecting-the-environment-after-brexi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legislation.gov.uk/asp/2021/4/contents/enacted"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kern="1400" dirty="0">
                <a:effectLst/>
                <a:latin typeface="Arial" panose="020B0604020202020204" pitchFamily="34" charset="0"/>
                <a:ea typeface="Times New Roman" panose="02020603050405020304" pitchFamily="18" charset="0"/>
              </a:rPr>
              <a:t>Hi everyone, I’m Isobel and I work in the policy team at RSPB Scotland but I’m here today Scottish Environment LINK. Many thanks to IEEP for inviting us to take part today and for developing this really important report. </a:t>
            </a:r>
          </a:p>
          <a:p>
            <a:pPr>
              <a:spcBef>
                <a:spcPts val="600"/>
              </a:spcBef>
              <a:spcAft>
                <a:spcPts val="600"/>
              </a:spcAft>
            </a:pPr>
            <a:endParaRPr lang="en-GB" sz="1800" kern="1400" dirty="0">
              <a:effectLst/>
              <a:latin typeface="Arial" panose="020B0604020202020204" pitchFamily="34" charset="0"/>
              <a:ea typeface="Times New Roman" panose="02020603050405020304" pitchFamily="18" charset="0"/>
            </a:endParaRPr>
          </a:p>
          <a:p>
            <a:pPr>
              <a:lnSpc>
                <a:spcPct val="107000"/>
              </a:lnSpc>
              <a:spcBef>
                <a:spcPts val="600"/>
              </a:spcBef>
              <a:spcAft>
                <a:spcPts val="600"/>
              </a:spcAft>
            </a:pPr>
            <a:r>
              <a:rPr lang="en-GB" sz="1800" kern="1400" dirty="0">
                <a:effectLst/>
                <a:latin typeface="Arial" panose="020B0604020202020204" pitchFamily="34" charset="0"/>
                <a:ea typeface="Times New Roman" panose="02020603050405020304" pitchFamily="18" charset="0"/>
              </a:rPr>
              <a:t>I’m just going to spend a few minutes running through the plans for targets here in Scotland and then I’ll talk briefly about some possible implications of intra-UK divergence and Scotland’s plans to stay aligned with the EU.</a:t>
            </a:r>
          </a:p>
          <a:p>
            <a:endParaRPr lang="en-GB" dirty="0"/>
          </a:p>
        </p:txBody>
      </p:sp>
      <p:sp>
        <p:nvSpPr>
          <p:cNvPr id="4" name="Slide Number Placeholder 3"/>
          <p:cNvSpPr>
            <a:spLocks noGrp="1"/>
          </p:cNvSpPr>
          <p:nvPr>
            <p:ph type="sldNum" sz="quarter" idx="5"/>
          </p:nvPr>
        </p:nvSpPr>
        <p:spPr/>
        <p:txBody>
          <a:bodyPr/>
          <a:lstStyle/>
          <a:p>
            <a:fld id="{83644922-CB06-4DE1-9CA5-FB047F3EDBAB}" type="slidenum">
              <a:rPr lang="en-GB" smtClean="0"/>
              <a:t>1</a:t>
            </a:fld>
            <a:endParaRPr lang="en-GB"/>
          </a:p>
        </p:txBody>
      </p:sp>
    </p:spTree>
    <p:extLst>
      <p:ext uri="{BB962C8B-B14F-4D97-AF65-F5344CB8AC3E}">
        <p14:creationId xmlns:p14="http://schemas.microsoft.com/office/powerpoint/2010/main" val="3499823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kern="1400" dirty="0">
                <a:effectLst/>
                <a:latin typeface="Arial" panose="020B0604020202020204" pitchFamily="34" charset="0"/>
                <a:ea typeface="Arial" panose="020B0604020202020204" pitchFamily="34" charset="0"/>
              </a:rPr>
              <a:t>Mirroring the global situation and the situation in the rest of the UK that we’ve already heard about today, Scotland’s nature is in trouble. The </a:t>
            </a:r>
            <a:r>
              <a:rPr lang="en-GB" sz="1800" u="sng" kern="1400" dirty="0">
                <a:solidFill>
                  <a:srgbClr val="0000FF"/>
                </a:solidFill>
                <a:effectLst/>
                <a:latin typeface="Arial" panose="020B0604020202020204" pitchFamily="34" charset="0"/>
                <a:ea typeface="Arial" panose="020B0604020202020204" pitchFamily="34" charset="0"/>
                <a:hlinkClick r:id="rId3"/>
              </a:rPr>
              <a:t>Biodiversity Intactness Index</a:t>
            </a:r>
            <a:r>
              <a:rPr lang="en-GB" sz="1800" kern="1400" dirty="0">
                <a:effectLst/>
                <a:latin typeface="Arial" panose="020B0604020202020204" pitchFamily="34" charset="0"/>
                <a:ea typeface="Arial" panose="020B0604020202020204" pitchFamily="34" charset="0"/>
              </a:rPr>
              <a:t>, ranked Scotland as coming 212</a:t>
            </a:r>
            <a:r>
              <a:rPr lang="en-GB" sz="1800" kern="1400" baseline="30000" dirty="0">
                <a:effectLst/>
                <a:latin typeface="Arial" panose="020B0604020202020204" pitchFamily="34" charset="0"/>
                <a:ea typeface="Arial" panose="020B0604020202020204" pitchFamily="34" charset="0"/>
              </a:rPr>
              <a:t>th</a:t>
            </a:r>
            <a:r>
              <a:rPr lang="en-GB" sz="1800" kern="1400" dirty="0">
                <a:effectLst/>
                <a:latin typeface="Arial" panose="020B0604020202020204" pitchFamily="34" charset="0"/>
                <a:ea typeface="Arial" panose="020B0604020202020204" pitchFamily="34" charset="0"/>
              </a:rPr>
              <a:t> out of 240 countries and territories on how intact Scotland’s biodiversity remains. Whilst this metric shows historical losses, more recent data shows that we are still losing nature now, the </a:t>
            </a:r>
            <a:r>
              <a:rPr lang="en-GB" sz="1800" u="sng" kern="1400" dirty="0">
                <a:solidFill>
                  <a:srgbClr val="0000FF"/>
                </a:solidFill>
                <a:effectLst/>
                <a:latin typeface="Arial" panose="020B0604020202020204" pitchFamily="34" charset="0"/>
                <a:ea typeface="Arial" panose="020B0604020202020204" pitchFamily="34" charset="0"/>
                <a:hlinkClick r:id="rId4"/>
              </a:rPr>
              <a:t>State of Nature Scotland 2019</a:t>
            </a:r>
            <a:r>
              <a:rPr lang="en-GB" sz="1800" kern="1400" dirty="0">
                <a:effectLst/>
                <a:latin typeface="Arial" panose="020B0604020202020204" pitchFamily="34" charset="0"/>
                <a:ea typeface="Arial" panose="020B0604020202020204" pitchFamily="34" charset="0"/>
              </a:rPr>
              <a:t> found that 49% of species have declined since 1970 and 1 in 9 species in Scotland is at risk of national extinction.</a:t>
            </a:r>
          </a:p>
          <a:p>
            <a:pPr>
              <a:spcBef>
                <a:spcPts val="600"/>
              </a:spcBef>
              <a:spcAft>
                <a:spcPts val="600"/>
              </a:spcAft>
            </a:pPr>
            <a:endParaRPr lang="en-GB" sz="1800" kern="1400" dirty="0">
              <a:effectLst/>
              <a:latin typeface="Arial" panose="020B0604020202020204" pitchFamily="34" charset="0"/>
              <a:ea typeface="Times New Roman" panose="02020603050405020304" pitchFamily="18" charset="0"/>
            </a:endParaRPr>
          </a:p>
          <a:p>
            <a:pPr>
              <a:spcBef>
                <a:spcPts val="600"/>
              </a:spcBef>
              <a:spcAft>
                <a:spcPts val="600"/>
              </a:spcAft>
            </a:pPr>
            <a:r>
              <a:rPr lang="en-GB" sz="1800" kern="1400" dirty="0">
                <a:effectLst/>
                <a:latin typeface="Arial" panose="020B0604020202020204" pitchFamily="34" charset="0"/>
                <a:ea typeface="Arial" panose="020B0604020202020204" pitchFamily="34" charset="0"/>
              </a:rPr>
              <a:t>So, in the UN Decade of Ecosystem Restoration, the challenge has been shifting the narrative from talking about simply halting the loss of nature to restoration and regeneration of nature. Whilst we do not yet have legally binding nature targets in Scotland, it is hugely positive that we have indeed begun to see this substantial shift reflected in the rhetoric and commitments of the Scottish Government. We saw this as really starting in December 2020 when the Scottish Government published its </a:t>
            </a:r>
            <a:r>
              <a:rPr lang="en-GB" sz="1800" u="sng" kern="1400" dirty="0">
                <a:solidFill>
                  <a:srgbClr val="0000FF"/>
                </a:solidFill>
                <a:effectLst/>
                <a:latin typeface="Calibri" panose="020F0502020204030204" pitchFamily="34" charset="0"/>
                <a:ea typeface="Calibri" panose="020F0502020204030204" pitchFamily="34" charset="0"/>
                <a:hlinkClick r:id="rId5"/>
              </a:rPr>
              <a:t>Statement of Intent on Biodiversity,.</a:t>
            </a:r>
            <a:r>
              <a:rPr lang="en-GB" sz="1800" kern="1400" dirty="0">
                <a:effectLst/>
                <a:latin typeface="Calibri" panose="020F0502020204030204" pitchFamily="34" charset="0"/>
                <a:ea typeface="Calibri" panose="020F0502020204030204" pitchFamily="34" charset="0"/>
              </a:rPr>
              <a:t> Which set out the need for an urgent response to tackle the twin challenges of biodiversity loss and climate change and committed to 30x30</a:t>
            </a:r>
          </a:p>
          <a:p>
            <a:pPr>
              <a:spcBef>
                <a:spcPts val="600"/>
              </a:spcBef>
              <a:spcAft>
                <a:spcPts val="600"/>
              </a:spcAft>
            </a:pPr>
            <a:endParaRPr lang="en-GB" sz="1800" kern="1400" dirty="0">
              <a:effectLst/>
              <a:latin typeface="Arial" panose="020B0604020202020204" pitchFamily="34" charset="0"/>
              <a:ea typeface="Times New Roman" panose="02020603050405020304" pitchFamily="18" charset="0"/>
            </a:endParaRPr>
          </a:p>
          <a:p>
            <a:pPr>
              <a:spcBef>
                <a:spcPts val="600"/>
              </a:spcBef>
              <a:spcAft>
                <a:spcPts val="600"/>
              </a:spcAft>
            </a:pPr>
            <a:r>
              <a:rPr lang="en-GB" sz="1800" kern="1400" dirty="0">
                <a:effectLst/>
                <a:latin typeface="Calibri" panose="020F0502020204030204" pitchFamily="34" charset="0"/>
                <a:ea typeface="Calibri" panose="020F0502020204030204" pitchFamily="34" charset="0"/>
              </a:rPr>
              <a:t>Then in August 2021 the Scottish Government and the Scottish Green Party established a </a:t>
            </a:r>
            <a:r>
              <a:rPr lang="en-GB" sz="1800" u="sng" kern="1400" dirty="0">
                <a:solidFill>
                  <a:srgbClr val="0000FF"/>
                </a:solidFill>
                <a:effectLst/>
                <a:latin typeface="Calibri" panose="020F0502020204030204" pitchFamily="34" charset="0"/>
                <a:ea typeface="Calibri" panose="020F0502020204030204" pitchFamily="34" charset="0"/>
                <a:hlinkClick r:id="rId6"/>
              </a:rPr>
              <a:t>cooperation agreement</a:t>
            </a:r>
            <a:r>
              <a:rPr lang="en-GB" sz="1800" kern="1400" dirty="0">
                <a:effectLst/>
                <a:latin typeface="Calibri" panose="020F0502020204030204" pitchFamily="34" charset="0"/>
                <a:ea typeface="Calibri" panose="020F0502020204030204" pitchFamily="34" charset="0"/>
              </a:rPr>
              <a:t> to work together in government for the next five years. This cooperation agreement was underpinned by something called the ‘</a:t>
            </a:r>
            <a:r>
              <a:rPr lang="en-GB" sz="1800" u="sng" kern="1400" dirty="0">
                <a:solidFill>
                  <a:srgbClr val="0000FF"/>
                </a:solidFill>
                <a:effectLst/>
                <a:latin typeface="Calibri" panose="020F0502020204030204" pitchFamily="34" charset="0"/>
                <a:ea typeface="Calibri" panose="020F0502020204030204" pitchFamily="34" charset="0"/>
                <a:hlinkClick r:id="rId7"/>
              </a:rPr>
              <a:t>Bute House Agreement’</a:t>
            </a:r>
            <a:r>
              <a:rPr lang="en-GB" sz="1800" kern="1400" dirty="0">
                <a:effectLst/>
                <a:latin typeface="Calibri" panose="020F0502020204030204" pitchFamily="34" charset="0"/>
                <a:ea typeface="Calibri" panose="020F0502020204030204" pitchFamily="34" charset="0"/>
              </a:rPr>
              <a:t>, a draft shared policy programme. This policy programme included a commitment to a Natural Environment Bill to be brought forward in 2023/24, which will include binding nature recovery targets, as well as key legislative changes to protect and restore nature and deliver 30x30. </a:t>
            </a:r>
            <a:endParaRPr lang="en-GB" sz="1800" kern="14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3644922-CB06-4DE1-9CA5-FB047F3EDBAB}" type="slidenum">
              <a:rPr lang="en-GB" smtClean="0"/>
              <a:t>2</a:t>
            </a:fld>
            <a:endParaRPr lang="en-GB"/>
          </a:p>
        </p:txBody>
      </p:sp>
    </p:spTree>
    <p:extLst>
      <p:ext uri="{BB962C8B-B14F-4D97-AF65-F5344CB8AC3E}">
        <p14:creationId xmlns:p14="http://schemas.microsoft.com/office/powerpoint/2010/main" val="4131083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400" dirty="0">
                <a:effectLst/>
                <a:latin typeface="Arial" panose="020B0604020202020204" pitchFamily="34" charset="0"/>
                <a:ea typeface="Arial" panose="020B0604020202020204" pitchFamily="34" charset="0"/>
              </a:rPr>
              <a:t>Specifically, the targets will be based on an overarching goal of preventing any further extinctions of wildlife and halting declines by 2030, and making significant progress in restoring Scotland’s natural environment by 2045. The Bill is also expected to include outcome targets that accommodate species abundance, distribution &amp; extinction risk, and habitat quality and extent . That is hugely welcome as this matches the four elements of nature targets that Scottish Environment LINK and RSPB have been calling for in recent years. The Bill will also cover key actions to deliver our targets, including our agreement to protect 30% of Scotland’s land and seas by 2030, and highly protect 10%. </a:t>
            </a:r>
            <a:endParaRPr lang="en-GB" sz="1800" kern="1400" dirty="0">
              <a:effectLst/>
              <a:latin typeface="Arial" panose="020B0604020202020204" pitchFamily="34" charset="0"/>
              <a:ea typeface="Times New Roman" panose="02020603050405020304" pitchFamily="18" charset="0"/>
            </a:endParaRPr>
          </a:p>
          <a:p>
            <a:endParaRPr lang="en-GB" dirty="0"/>
          </a:p>
          <a:p>
            <a:r>
              <a:rPr lang="en-GB" dirty="0"/>
              <a:t>There is also a commitment to an effective, statutory target-setting monitoring, enforcing and reporting framework, which is crucial and welcome.</a:t>
            </a:r>
          </a:p>
          <a:p>
            <a:endParaRPr lang="en-GB" dirty="0"/>
          </a:p>
          <a:p>
            <a:pPr>
              <a:lnSpc>
                <a:spcPct val="107000"/>
              </a:lnSpc>
              <a:spcBef>
                <a:spcPts val="600"/>
              </a:spcBef>
              <a:spcAft>
                <a:spcPts val="600"/>
              </a:spcAft>
            </a:pPr>
            <a:r>
              <a:rPr lang="en-GB" sz="1800" kern="1400" dirty="0">
                <a:effectLst/>
                <a:latin typeface="Arial" panose="020B0604020202020204" pitchFamily="34" charset="0"/>
                <a:ea typeface="Arial" panose="020B0604020202020204" pitchFamily="34" charset="0"/>
              </a:rPr>
              <a:t>So, we have positive commitments to targets, we have unparalleled ambition on nature from the Scottish Government and we have for the first time ever</a:t>
            </a:r>
            <a:r>
              <a:rPr lang="en-GB" sz="1800" kern="1400" dirty="0">
                <a:effectLst/>
                <a:latin typeface="Calibri" panose="020F0502020204030204" pitchFamily="34" charset="0"/>
                <a:ea typeface="Calibri" panose="020F0502020204030204" pitchFamily="34" charset="0"/>
              </a:rPr>
              <a:t> Scottish Green Party ministers in government, specifically a green minister for Biodiversity, Lorna Slater.</a:t>
            </a:r>
            <a:r>
              <a:rPr lang="en-GB" sz="1800" kern="1400" dirty="0">
                <a:effectLst/>
                <a:latin typeface="Arial" panose="020B0604020202020204" pitchFamily="34" charset="0"/>
                <a:ea typeface="Arial" panose="020B0604020202020204" pitchFamily="34" charset="0"/>
              </a:rPr>
              <a:t> We really hope that all of this will put Scotland on a pathway to achieving Nature Positive by 2045. However, delivery is key and as ever the devil will be in the detail. We have some concerns about the timescales for the Bill and therefore hope to see an inclusive and consultative process kicking off really soon to develop the detail of what those targets will look like, taking into account what is happening elsewhere in the UK and the EU. A robust delivery plan and policies for meeting the targets will also be crucial and as I mentioned the </a:t>
            </a:r>
            <a:r>
              <a:rPr lang="en-GB" sz="1800" kern="1400" dirty="0">
                <a:effectLst/>
                <a:latin typeface="Calibri" panose="020F0502020204030204" pitchFamily="34" charset="0"/>
                <a:ea typeface="Calibri" panose="020F0502020204030204" pitchFamily="34" charset="0"/>
              </a:rPr>
              <a:t>Scottish Government have just consulted on their next Scottish Biodiversity Strategy to 2045. Unfortunately, this is an area where we feel that the substance hasn’t matched up to the rhetoric, and despite doing a great job at setting out the challenges, the strategy doesn’t include clear actions or targets for addressing the challenge so LINK is looking for some key changes that we think are crucial to the success of the strategy and I can pop a briefing in the chat bar for anyone that is interested. </a:t>
            </a:r>
            <a:endParaRPr lang="en-GB" dirty="0"/>
          </a:p>
        </p:txBody>
      </p:sp>
      <p:sp>
        <p:nvSpPr>
          <p:cNvPr id="4" name="Slide Number Placeholder 3"/>
          <p:cNvSpPr>
            <a:spLocks noGrp="1"/>
          </p:cNvSpPr>
          <p:nvPr>
            <p:ph type="sldNum" sz="quarter" idx="5"/>
          </p:nvPr>
        </p:nvSpPr>
        <p:spPr/>
        <p:txBody>
          <a:bodyPr/>
          <a:lstStyle/>
          <a:p>
            <a:fld id="{83644922-CB06-4DE1-9CA5-FB047F3EDBAB}" type="slidenum">
              <a:rPr lang="en-GB" smtClean="0"/>
              <a:t>3</a:t>
            </a:fld>
            <a:endParaRPr lang="en-GB"/>
          </a:p>
        </p:txBody>
      </p:sp>
    </p:spTree>
    <p:extLst>
      <p:ext uri="{BB962C8B-B14F-4D97-AF65-F5344CB8AC3E}">
        <p14:creationId xmlns:p14="http://schemas.microsoft.com/office/powerpoint/2010/main" val="132820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kern="1400" dirty="0">
                <a:effectLst/>
                <a:latin typeface="Arial" panose="020B0604020202020204" pitchFamily="34" charset="0"/>
                <a:ea typeface="Times New Roman" panose="02020603050405020304" pitchFamily="18" charset="0"/>
              </a:rPr>
              <a:t>So what might some of the potential intra-UK divergence we’ve heard about today mean for Scotland?</a:t>
            </a:r>
          </a:p>
          <a:p>
            <a:pPr>
              <a:spcBef>
                <a:spcPts val="600"/>
              </a:spcBef>
              <a:spcAft>
                <a:spcPts val="600"/>
              </a:spcAft>
            </a:pPr>
            <a:endParaRPr lang="en-GB" sz="1800" kern="1400" dirty="0">
              <a:effectLst/>
              <a:latin typeface="Arial" panose="020B0604020202020204" pitchFamily="34" charset="0"/>
              <a:ea typeface="Times New Roman" panose="02020603050405020304" pitchFamily="18" charset="0"/>
            </a:endParaRPr>
          </a:p>
          <a:p>
            <a:pPr>
              <a:spcBef>
                <a:spcPts val="600"/>
              </a:spcBef>
              <a:spcAft>
                <a:spcPts val="600"/>
              </a:spcAft>
            </a:pPr>
            <a:r>
              <a:rPr lang="en-GB" sz="1800" kern="1400" dirty="0">
                <a:effectLst/>
                <a:latin typeface="Arial" panose="020B0604020202020204" pitchFamily="34" charset="0"/>
                <a:ea typeface="Times New Roman" panose="02020603050405020304" pitchFamily="18" charset="0"/>
              </a:rPr>
              <a:t>The most obvious is a potential race to the bottom on environmental standards across the UK, when we should be aiming for a race to the top, particularly in the face of an increasing deregulation agenda at Westminster</a:t>
            </a:r>
          </a:p>
          <a:p>
            <a:pPr>
              <a:spcBef>
                <a:spcPts val="600"/>
              </a:spcBef>
              <a:spcAft>
                <a:spcPts val="600"/>
              </a:spcAft>
            </a:pPr>
            <a:endParaRPr lang="en-GB" sz="1800" kern="1400" dirty="0">
              <a:effectLst/>
              <a:latin typeface="Arial" panose="020B0604020202020204" pitchFamily="34" charset="0"/>
              <a:ea typeface="Times New Roman" panose="02020603050405020304" pitchFamily="18" charset="0"/>
            </a:endParaRPr>
          </a:p>
          <a:p>
            <a:pPr>
              <a:spcBef>
                <a:spcPts val="600"/>
              </a:spcBef>
              <a:spcAft>
                <a:spcPts val="600"/>
              </a:spcAft>
            </a:pPr>
            <a:r>
              <a:rPr lang="en-GB" sz="1800" kern="1400" dirty="0">
                <a:effectLst/>
                <a:latin typeface="Arial" panose="020B0604020202020204" pitchFamily="34" charset="0"/>
                <a:ea typeface="Times New Roman" panose="02020603050405020304" pitchFamily="18" charset="0"/>
              </a:rPr>
              <a:t>Looking at this in more detail, the picture is quite complex, and whilst environment is a devolved matter, some Westminster regulations do apply in Scotland under some specific circumstances, for example the Westminster Habitats Regulations apply in Scotland for electricity generating stations in excess of 50 megawatts, and so any weakening of those regulations at the Westminster level may have direct implications for nature in Scotland and this is something we have concerns about</a:t>
            </a:r>
          </a:p>
          <a:p>
            <a:pPr>
              <a:spcBef>
                <a:spcPts val="600"/>
              </a:spcBef>
              <a:spcAft>
                <a:spcPts val="600"/>
              </a:spcAft>
            </a:pPr>
            <a:endParaRPr lang="en-GB" sz="1800" kern="1400" dirty="0">
              <a:effectLst/>
              <a:latin typeface="Arial" panose="020B0604020202020204" pitchFamily="34" charset="0"/>
              <a:ea typeface="Times New Roman" panose="02020603050405020304" pitchFamily="18" charset="0"/>
            </a:endParaRPr>
          </a:p>
          <a:p>
            <a:pPr>
              <a:spcBef>
                <a:spcPts val="600"/>
              </a:spcBef>
              <a:spcAft>
                <a:spcPts val="600"/>
              </a:spcAft>
            </a:pPr>
            <a:r>
              <a:rPr lang="en-GB" sz="1800" kern="1400" dirty="0">
                <a:effectLst/>
                <a:latin typeface="Arial" panose="020B0604020202020204" pitchFamily="34" charset="0"/>
                <a:ea typeface="Times New Roman" panose="02020603050405020304" pitchFamily="18" charset="0"/>
              </a:rPr>
              <a:t>There is also the potential for increased complexity and uncertainty in the regulatory landscape, which can pose challenges for businesses, local authorities and other stakeholders, for example potential for complexity with cross-border protected areas such as the Solway Firth SPA</a:t>
            </a:r>
          </a:p>
          <a:p>
            <a:pPr>
              <a:spcBef>
                <a:spcPts val="600"/>
              </a:spcBef>
              <a:spcAft>
                <a:spcPts val="600"/>
              </a:spcAft>
            </a:pPr>
            <a:endParaRPr lang="en-GB" sz="1800" kern="1400" dirty="0">
              <a:effectLst/>
              <a:latin typeface="Arial" panose="020B0604020202020204" pitchFamily="34" charset="0"/>
              <a:ea typeface="Times New Roman" panose="02020603050405020304" pitchFamily="18" charset="0"/>
            </a:endParaRPr>
          </a:p>
          <a:p>
            <a:pPr>
              <a:spcBef>
                <a:spcPts val="600"/>
              </a:spcBef>
              <a:spcAft>
                <a:spcPts val="600"/>
              </a:spcAft>
            </a:pPr>
            <a:r>
              <a:rPr lang="en-GB" sz="1800" kern="1400" dirty="0">
                <a:effectLst/>
                <a:latin typeface="Arial" panose="020B0604020202020204" pitchFamily="34" charset="0"/>
                <a:ea typeface="Times New Roman" panose="02020603050405020304" pitchFamily="18" charset="0"/>
              </a:rPr>
              <a:t>Potential for increased costs and resourcing for separate approaches being developed across the UK, whilst often devolved administrations might choose to develop their own approach to nature protection due to distinct regional differences and needs, there may be more of a de-facto assumption to separate decision making and less resource pooling than we have seen in the past</a:t>
            </a:r>
          </a:p>
          <a:p>
            <a:endParaRPr lang="en-GB" dirty="0"/>
          </a:p>
        </p:txBody>
      </p:sp>
      <p:sp>
        <p:nvSpPr>
          <p:cNvPr id="4" name="Slide Number Placeholder 3"/>
          <p:cNvSpPr>
            <a:spLocks noGrp="1"/>
          </p:cNvSpPr>
          <p:nvPr>
            <p:ph type="sldNum" sz="quarter" idx="5"/>
          </p:nvPr>
        </p:nvSpPr>
        <p:spPr/>
        <p:txBody>
          <a:bodyPr/>
          <a:lstStyle/>
          <a:p>
            <a:fld id="{83644922-CB06-4DE1-9CA5-FB047F3EDBAB}" type="slidenum">
              <a:rPr lang="en-GB" smtClean="0"/>
              <a:t>4</a:t>
            </a:fld>
            <a:endParaRPr lang="en-GB"/>
          </a:p>
        </p:txBody>
      </p:sp>
    </p:spTree>
    <p:extLst>
      <p:ext uri="{BB962C8B-B14F-4D97-AF65-F5344CB8AC3E}">
        <p14:creationId xmlns:p14="http://schemas.microsoft.com/office/powerpoint/2010/main" val="1597854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600"/>
              </a:spcBef>
              <a:spcAft>
                <a:spcPts val="600"/>
              </a:spcAft>
            </a:pPr>
            <a:r>
              <a:rPr lang="en-GB" sz="1800" kern="1400" dirty="0">
                <a:effectLst/>
                <a:latin typeface="Arial" panose="020B0604020202020204" pitchFamily="34" charset="0"/>
                <a:ea typeface="Times New Roman" panose="02020603050405020304" pitchFamily="18" charset="0"/>
              </a:rPr>
              <a:t>There is a strong focus on EU alignment in Scotland, which is different context than the other UK countries. T</a:t>
            </a:r>
            <a:r>
              <a:rPr lang="en-GB" sz="1800" kern="1400" dirty="0">
                <a:effectLst/>
                <a:latin typeface="Calibri" panose="020F0502020204030204" pitchFamily="34" charset="0"/>
                <a:ea typeface="Calibri" panose="020F0502020204030204" pitchFamily="34" charset="0"/>
              </a:rPr>
              <a:t>he Scottish Government has c</a:t>
            </a:r>
            <a:r>
              <a:rPr lang="en-GB" sz="1800" u="sng" kern="1400" dirty="0">
                <a:solidFill>
                  <a:srgbClr val="0000FF"/>
                </a:solidFill>
                <a:effectLst/>
                <a:latin typeface="Calibri" panose="020F0502020204030204" pitchFamily="34" charset="0"/>
                <a:ea typeface="Calibri" panose="020F0502020204030204" pitchFamily="34" charset="0"/>
                <a:hlinkClick r:id="rId3"/>
              </a:rPr>
              <a:t>ommitted</a:t>
            </a:r>
            <a:r>
              <a:rPr lang="en-GB" sz="1800" kern="1400" dirty="0">
                <a:effectLst/>
                <a:latin typeface="Calibri" panose="020F0502020204030204" pitchFamily="34" charset="0"/>
                <a:ea typeface="Calibri" panose="020F0502020204030204" pitchFamily="34" charset="0"/>
              </a:rPr>
              <a:t> (repeatedly) to maintain or enhance EU environmental standards (EU alignment), which has been welcomed by LINK as a way to stay aligned with any nature positive laws that the EU brings forward. The </a:t>
            </a:r>
            <a:r>
              <a:rPr lang="en-GB" sz="1800" u="sng" kern="1400" dirty="0">
                <a:solidFill>
                  <a:srgbClr val="0000FF"/>
                </a:solidFill>
                <a:effectLst/>
                <a:latin typeface="Calibri" panose="020F0502020204030204" pitchFamily="34" charset="0"/>
                <a:ea typeface="Calibri" panose="020F0502020204030204" pitchFamily="34" charset="0"/>
                <a:hlinkClick r:id="rId4"/>
              </a:rPr>
              <a:t>Continuity Act 2021</a:t>
            </a:r>
            <a:r>
              <a:rPr lang="en-GB" sz="1800" kern="1400" dirty="0">
                <a:effectLst/>
                <a:latin typeface="Calibri" panose="020F0502020204030204" pitchFamily="34" charset="0"/>
                <a:ea typeface="Calibri" panose="020F0502020204030204" pitchFamily="34" charset="0"/>
              </a:rPr>
              <a:t> then introduced powers for Scottish Ministers to keep pace with areas of EU law where they choose to and there is a requirement in the Act that when exercising those powers Ministers must have regard to an overall purpose of maintaining and advancing environmental, and other </a:t>
            </a:r>
            <a:r>
              <a:rPr lang="en-GB" sz="1800" kern="1400" dirty="0" err="1">
                <a:effectLst/>
                <a:latin typeface="Calibri" panose="020F0502020204030204" pitchFamily="34" charset="0"/>
                <a:ea typeface="Calibri" panose="020F0502020204030204" pitchFamily="34" charset="0"/>
              </a:rPr>
              <a:t>standards.</a:t>
            </a:r>
            <a:r>
              <a:rPr lang="en-GB" sz="1800" b="1" kern="1400" dirty="0" err="1">
                <a:effectLst/>
                <a:latin typeface="Arial" panose="020B0604020202020204" pitchFamily="34" charset="0"/>
                <a:ea typeface="Times New Roman" panose="02020603050405020304" pitchFamily="18" charset="0"/>
              </a:rPr>
              <a:t>There</a:t>
            </a:r>
            <a:r>
              <a:rPr lang="en-GB" sz="1800" b="1" kern="1400" dirty="0">
                <a:effectLst/>
                <a:latin typeface="Arial" panose="020B0604020202020204" pitchFamily="34" charset="0"/>
                <a:ea typeface="Times New Roman" panose="02020603050405020304" pitchFamily="18" charset="0"/>
              </a:rPr>
              <a:t> is therefore an opportunity for Scotland to lead the way in progressive dynamic alignment that achieves nature positive outcomes, </a:t>
            </a:r>
            <a:r>
              <a:rPr lang="en-GB" sz="1800" b="0" kern="1400" dirty="0">
                <a:effectLst/>
                <a:latin typeface="Arial" panose="020B0604020202020204" pitchFamily="34" charset="0"/>
                <a:ea typeface="Times New Roman" panose="02020603050405020304" pitchFamily="18" charset="0"/>
              </a:rPr>
              <a:t>and as a start LINK will be</a:t>
            </a:r>
            <a:r>
              <a:rPr lang="en-GB" sz="1200" kern="1400" dirty="0">
                <a:effectLst/>
                <a:latin typeface="Arial" panose="020B0604020202020204" pitchFamily="34" charset="0"/>
                <a:ea typeface="Arial" panose="020B0604020202020204" pitchFamily="34" charset="0"/>
              </a:rPr>
              <a:t> asking that the nature restoration targets now incorporate and reflect the EU restoration law, now that has come forward, with an ask for 20% of Scotland’s land and sea area to be under area-based restoration measures by 2030.</a:t>
            </a:r>
            <a:endParaRPr lang="en-GB" sz="1200" kern="14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3644922-CB06-4DE1-9CA5-FB047F3EDBAB}" type="slidenum">
              <a:rPr lang="en-GB" smtClean="0"/>
              <a:t>5</a:t>
            </a:fld>
            <a:endParaRPr lang="en-GB"/>
          </a:p>
        </p:txBody>
      </p:sp>
    </p:spTree>
    <p:extLst>
      <p:ext uri="{BB962C8B-B14F-4D97-AF65-F5344CB8AC3E}">
        <p14:creationId xmlns:p14="http://schemas.microsoft.com/office/powerpoint/2010/main" val="2021669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That’s all from me, and happy to pick up any questions in the discussion.</a:t>
            </a:r>
          </a:p>
        </p:txBody>
      </p:sp>
      <p:sp>
        <p:nvSpPr>
          <p:cNvPr id="4" name="Slide Number Placeholder 3"/>
          <p:cNvSpPr>
            <a:spLocks noGrp="1"/>
          </p:cNvSpPr>
          <p:nvPr>
            <p:ph type="sldNum" sz="quarter" idx="5"/>
          </p:nvPr>
        </p:nvSpPr>
        <p:spPr/>
        <p:txBody>
          <a:bodyPr/>
          <a:lstStyle/>
          <a:p>
            <a:fld id="{83644922-CB06-4DE1-9CA5-FB047F3EDBAB}" type="slidenum">
              <a:rPr lang="en-GB" smtClean="0"/>
              <a:t>6</a:t>
            </a:fld>
            <a:endParaRPr lang="en-GB"/>
          </a:p>
        </p:txBody>
      </p:sp>
    </p:spTree>
    <p:extLst>
      <p:ext uri="{BB962C8B-B14F-4D97-AF65-F5344CB8AC3E}">
        <p14:creationId xmlns:p14="http://schemas.microsoft.com/office/powerpoint/2010/main" val="4019816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6758B-FBCD-4BD7-A78F-EEEA74DA3AD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7C3C680A-3EB1-4562-B774-63C81B923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F88CDAC3-FA26-42D9-9588-EBD04EECC6A4}"/>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0697F732-4419-48D2-9759-B6885EFDE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4014E6-32A4-43E9-AFA2-8F0C78F1E29B}"/>
              </a:ext>
            </a:extLst>
          </p:cNvPr>
          <p:cNvSpPr>
            <a:spLocks noGrp="1"/>
          </p:cNvSpPr>
          <p:nvPr>
            <p:ph type="sldNum" sz="quarter" idx="12"/>
          </p:nvPr>
        </p:nvSpPr>
        <p:spPr/>
        <p:txBody>
          <a:bodyPr/>
          <a:lstStyle/>
          <a:p>
            <a:fld id="{71308BE0-9281-457C-88D1-3F58E082DF00}" type="slidenum">
              <a:rPr lang="en-GB" smtClean="0"/>
              <a:t>‹#›</a:t>
            </a:fld>
            <a:endParaRPr lang="en-GB"/>
          </a:p>
        </p:txBody>
      </p:sp>
      <p:sp>
        <p:nvSpPr>
          <p:cNvPr id="9" name="Rectangle 8">
            <a:extLst>
              <a:ext uri="{FF2B5EF4-FFF2-40B4-BE49-F238E27FC236}">
                <a16:creationId xmlns:a16="http://schemas.microsoft.com/office/drawing/2014/main" id="{B685F1C7-93BF-4F0A-8F91-117AAB79B44A}"/>
              </a:ext>
            </a:extLst>
          </p:cNvPr>
          <p:cNvSpPr/>
          <p:nvPr userDrawn="1"/>
        </p:nvSpPr>
        <p:spPr>
          <a:xfrm>
            <a:off x="0" y="6143348"/>
            <a:ext cx="12192000" cy="714652"/>
          </a:xfrm>
          <a:prstGeom prst="rect">
            <a:avLst/>
          </a:prstGeom>
          <a:solidFill>
            <a:srgbClr val="006E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02B6708-AE14-4241-A19B-C6C2B99E250F}"/>
              </a:ext>
            </a:extLst>
          </p:cNvPr>
          <p:cNvSpPr/>
          <p:nvPr userDrawn="1"/>
        </p:nvSpPr>
        <p:spPr>
          <a:xfrm>
            <a:off x="0" y="4348"/>
            <a:ext cx="12192000" cy="714652"/>
          </a:xfrm>
          <a:prstGeom prst="rect">
            <a:avLst/>
          </a:prstGeom>
          <a:solidFill>
            <a:srgbClr val="006E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EA4483F-A354-4714-8203-39E35FDB34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6130773"/>
            <a:ext cx="1875104" cy="722879"/>
          </a:xfrm>
          <a:prstGeom prst="rect">
            <a:avLst/>
          </a:prstGeom>
        </p:spPr>
      </p:pic>
      <p:sp>
        <p:nvSpPr>
          <p:cNvPr id="13" name="TextBox 12">
            <a:extLst>
              <a:ext uri="{FF2B5EF4-FFF2-40B4-BE49-F238E27FC236}">
                <a16:creationId xmlns:a16="http://schemas.microsoft.com/office/drawing/2014/main" id="{8837F757-61F7-4485-92D6-0A41C324D9D4}"/>
              </a:ext>
            </a:extLst>
          </p:cNvPr>
          <p:cNvSpPr txBox="1"/>
          <p:nvPr userDrawn="1"/>
        </p:nvSpPr>
        <p:spPr>
          <a:xfrm>
            <a:off x="3728621" y="6316008"/>
            <a:ext cx="4495800" cy="369332"/>
          </a:xfrm>
          <a:prstGeom prst="rect">
            <a:avLst/>
          </a:prstGeom>
          <a:noFill/>
        </p:spPr>
        <p:txBody>
          <a:bodyPr wrap="square" rtlCol="0">
            <a:spAutoFit/>
          </a:bodyPr>
          <a:lstStyle/>
          <a:p>
            <a:r>
              <a:rPr lang="en-GB" dirty="0">
                <a:solidFill>
                  <a:schemeClr val="bg1"/>
                </a:solidFill>
                <a:latin typeface="Bahnschrift Light" panose="020B0502040204020203" pitchFamily="34" charset="0"/>
              </a:rPr>
              <a:t>The </a:t>
            </a:r>
            <a:r>
              <a:rPr lang="en-GB">
                <a:solidFill>
                  <a:schemeClr val="bg1"/>
                </a:solidFill>
                <a:latin typeface="Bahnschrift Light" panose="020B0502040204020203" pitchFamily="34" charset="0"/>
              </a:rPr>
              <a:t>voice for </a:t>
            </a:r>
            <a:r>
              <a:rPr lang="en-GB" dirty="0">
                <a:solidFill>
                  <a:schemeClr val="bg1"/>
                </a:solidFill>
                <a:latin typeface="Bahnschrift Light" panose="020B0502040204020203" pitchFamily="34" charset="0"/>
              </a:rPr>
              <a:t>Scotland’s environment</a:t>
            </a:r>
          </a:p>
        </p:txBody>
      </p:sp>
    </p:spTree>
    <p:extLst>
      <p:ext uri="{BB962C8B-B14F-4D97-AF65-F5344CB8AC3E}">
        <p14:creationId xmlns:p14="http://schemas.microsoft.com/office/powerpoint/2010/main" val="123165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BBCA0-8EBA-4D3F-BEB7-EC5F163907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D1E0A2D-6D59-4EC2-BA4E-BC63550BC5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71F23B-D5F9-4D77-AA4F-994E234039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511F7E-37F1-49DB-8CAB-4700D7AFD533}"/>
              </a:ext>
            </a:extLst>
          </p:cNvPr>
          <p:cNvSpPr>
            <a:spLocks noGrp="1"/>
          </p:cNvSpPr>
          <p:nvPr>
            <p:ph type="dt" sz="half" idx="10"/>
          </p:nvPr>
        </p:nvSpPr>
        <p:spPr/>
        <p:txBody>
          <a:bodyPr/>
          <a:lstStyle/>
          <a:p>
            <a:fld id="{34370E5E-4C05-4EEE-A8D5-B87A6D327562}" type="datetime1">
              <a:rPr lang="en-GB" smtClean="0"/>
              <a:t>21/09/2022</a:t>
            </a:fld>
            <a:endParaRPr lang="en-GB"/>
          </a:p>
        </p:txBody>
      </p:sp>
      <p:sp>
        <p:nvSpPr>
          <p:cNvPr id="6" name="Footer Placeholder 5">
            <a:extLst>
              <a:ext uri="{FF2B5EF4-FFF2-40B4-BE49-F238E27FC236}">
                <a16:creationId xmlns:a16="http://schemas.microsoft.com/office/drawing/2014/main" id="{1B7683DA-A1FE-4000-8F68-9CADFBCC24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058459-E179-4AEB-BF4C-3BFA66CEBADE}"/>
              </a:ext>
            </a:extLst>
          </p:cNvPr>
          <p:cNvSpPr>
            <a:spLocks noGrp="1"/>
          </p:cNvSpPr>
          <p:nvPr>
            <p:ph type="sldNum" sz="quarter" idx="12"/>
          </p:nvPr>
        </p:nvSpPr>
        <p:spPr/>
        <p:txBody>
          <a:bodyPr/>
          <a:lstStyle/>
          <a:p>
            <a:fld id="{71308BE0-9281-457C-88D1-3F58E082DF00}" type="slidenum">
              <a:rPr lang="en-GB" smtClean="0"/>
              <a:t>‹#›</a:t>
            </a:fld>
            <a:endParaRPr lang="en-GB"/>
          </a:p>
        </p:txBody>
      </p:sp>
    </p:spTree>
    <p:extLst>
      <p:ext uri="{BB962C8B-B14F-4D97-AF65-F5344CB8AC3E}">
        <p14:creationId xmlns:p14="http://schemas.microsoft.com/office/powerpoint/2010/main" val="245819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19402-9E20-4CA3-B196-F4834C64F94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4516A2-798F-4E85-8D8C-62FDE29221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6AA922-B603-4AE6-BB92-116E244ECCC0}"/>
              </a:ext>
            </a:extLst>
          </p:cNvPr>
          <p:cNvSpPr>
            <a:spLocks noGrp="1"/>
          </p:cNvSpPr>
          <p:nvPr>
            <p:ph type="dt" sz="half" idx="10"/>
          </p:nvPr>
        </p:nvSpPr>
        <p:spPr/>
        <p:txBody>
          <a:bodyPr/>
          <a:lstStyle/>
          <a:p>
            <a:fld id="{D52685D9-335C-4D26-BB94-B1D2408CD013}" type="datetime1">
              <a:rPr lang="en-GB" smtClean="0"/>
              <a:t>21/09/2022</a:t>
            </a:fld>
            <a:endParaRPr lang="en-GB"/>
          </a:p>
        </p:txBody>
      </p:sp>
      <p:sp>
        <p:nvSpPr>
          <p:cNvPr id="5" name="Footer Placeholder 4">
            <a:extLst>
              <a:ext uri="{FF2B5EF4-FFF2-40B4-BE49-F238E27FC236}">
                <a16:creationId xmlns:a16="http://schemas.microsoft.com/office/drawing/2014/main" id="{8E91A04E-0894-47CF-A191-856138060D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845579-FB76-48CC-9658-751E295D8596}"/>
              </a:ext>
            </a:extLst>
          </p:cNvPr>
          <p:cNvSpPr>
            <a:spLocks noGrp="1"/>
          </p:cNvSpPr>
          <p:nvPr>
            <p:ph type="sldNum" sz="quarter" idx="12"/>
          </p:nvPr>
        </p:nvSpPr>
        <p:spPr/>
        <p:txBody>
          <a:bodyPr/>
          <a:lstStyle/>
          <a:p>
            <a:fld id="{71308BE0-9281-457C-88D1-3F58E082DF00}" type="slidenum">
              <a:rPr lang="en-GB" smtClean="0"/>
              <a:t>‹#›</a:t>
            </a:fld>
            <a:endParaRPr lang="en-GB"/>
          </a:p>
        </p:txBody>
      </p:sp>
    </p:spTree>
    <p:extLst>
      <p:ext uri="{BB962C8B-B14F-4D97-AF65-F5344CB8AC3E}">
        <p14:creationId xmlns:p14="http://schemas.microsoft.com/office/powerpoint/2010/main" val="10273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4D0EAE-0ED4-402E-8A74-0D9A9D1A69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58B057-091F-49A1-AD2C-C30E5CFE93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D453D4-6B7B-4707-9C5A-57897421D0D2}"/>
              </a:ext>
            </a:extLst>
          </p:cNvPr>
          <p:cNvSpPr>
            <a:spLocks noGrp="1"/>
          </p:cNvSpPr>
          <p:nvPr>
            <p:ph type="dt" sz="half" idx="10"/>
          </p:nvPr>
        </p:nvSpPr>
        <p:spPr/>
        <p:txBody>
          <a:bodyPr/>
          <a:lstStyle/>
          <a:p>
            <a:fld id="{C73DD1FC-AD4A-476B-BDF4-173079ADC3B2}" type="datetime1">
              <a:rPr lang="en-GB" smtClean="0"/>
              <a:t>21/09/2022</a:t>
            </a:fld>
            <a:endParaRPr lang="en-GB"/>
          </a:p>
        </p:txBody>
      </p:sp>
      <p:sp>
        <p:nvSpPr>
          <p:cNvPr id="5" name="Footer Placeholder 4">
            <a:extLst>
              <a:ext uri="{FF2B5EF4-FFF2-40B4-BE49-F238E27FC236}">
                <a16:creationId xmlns:a16="http://schemas.microsoft.com/office/drawing/2014/main" id="{2623C35C-EE1A-4589-812F-BFDC321A47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E7254F-673C-4242-93ED-B22C77058643}"/>
              </a:ext>
            </a:extLst>
          </p:cNvPr>
          <p:cNvSpPr>
            <a:spLocks noGrp="1"/>
          </p:cNvSpPr>
          <p:nvPr>
            <p:ph type="sldNum" sz="quarter" idx="12"/>
          </p:nvPr>
        </p:nvSpPr>
        <p:spPr/>
        <p:txBody>
          <a:bodyPr/>
          <a:lstStyle/>
          <a:p>
            <a:fld id="{71308BE0-9281-457C-88D1-3F58E082DF00}" type="slidenum">
              <a:rPr lang="en-GB" smtClean="0"/>
              <a:t>‹#›</a:t>
            </a:fld>
            <a:endParaRPr lang="en-GB"/>
          </a:p>
        </p:txBody>
      </p:sp>
    </p:spTree>
    <p:extLst>
      <p:ext uri="{BB962C8B-B14F-4D97-AF65-F5344CB8AC3E}">
        <p14:creationId xmlns:p14="http://schemas.microsoft.com/office/powerpoint/2010/main" val="83177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6758B-FBCD-4BD7-A78F-EEEA74DA3A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3C680A-3EB1-4562-B774-63C81B9238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F88CDAC3-FA26-42D9-9588-EBD04EECC6A4}"/>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0697F732-4419-48D2-9759-B6885EFDE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4014E6-32A4-43E9-AFA2-8F0C78F1E29B}"/>
              </a:ext>
            </a:extLst>
          </p:cNvPr>
          <p:cNvSpPr>
            <a:spLocks noGrp="1"/>
          </p:cNvSpPr>
          <p:nvPr>
            <p:ph type="sldNum" sz="quarter" idx="12"/>
          </p:nvPr>
        </p:nvSpPr>
        <p:spPr/>
        <p:txBody>
          <a:bodyPr/>
          <a:lstStyle/>
          <a:p>
            <a:fld id="{71308BE0-9281-457C-88D1-3F58E082DF00}" type="slidenum">
              <a:rPr lang="en-GB" smtClean="0"/>
              <a:t>‹#›</a:t>
            </a:fld>
            <a:endParaRPr lang="en-GB"/>
          </a:p>
        </p:txBody>
      </p:sp>
      <p:sp>
        <p:nvSpPr>
          <p:cNvPr id="9" name="Rectangle 8">
            <a:extLst>
              <a:ext uri="{FF2B5EF4-FFF2-40B4-BE49-F238E27FC236}">
                <a16:creationId xmlns:a16="http://schemas.microsoft.com/office/drawing/2014/main" id="{B685F1C7-93BF-4F0A-8F91-117AAB79B44A}"/>
              </a:ext>
            </a:extLst>
          </p:cNvPr>
          <p:cNvSpPr/>
          <p:nvPr userDrawn="1"/>
        </p:nvSpPr>
        <p:spPr>
          <a:xfrm>
            <a:off x="0" y="6143348"/>
            <a:ext cx="12192000" cy="714652"/>
          </a:xfrm>
          <a:prstGeom prst="rect">
            <a:avLst/>
          </a:prstGeom>
          <a:solidFill>
            <a:srgbClr val="006E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02B6708-AE14-4241-A19B-C6C2B99E250F}"/>
              </a:ext>
            </a:extLst>
          </p:cNvPr>
          <p:cNvSpPr/>
          <p:nvPr userDrawn="1"/>
        </p:nvSpPr>
        <p:spPr>
          <a:xfrm>
            <a:off x="0" y="4348"/>
            <a:ext cx="12192000" cy="714652"/>
          </a:xfrm>
          <a:prstGeom prst="rect">
            <a:avLst/>
          </a:prstGeom>
          <a:solidFill>
            <a:srgbClr val="006E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8EA4483F-A354-4714-8203-39E35FDB34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6130773"/>
            <a:ext cx="1875104" cy="722879"/>
          </a:xfrm>
          <a:prstGeom prst="rect">
            <a:avLst/>
          </a:prstGeom>
        </p:spPr>
      </p:pic>
      <p:sp>
        <p:nvSpPr>
          <p:cNvPr id="13" name="TextBox 12">
            <a:extLst>
              <a:ext uri="{FF2B5EF4-FFF2-40B4-BE49-F238E27FC236}">
                <a16:creationId xmlns:a16="http://schemas.microsoft.com/office/drawing/2014/main" id="{8837F757-61F7-4485-92D6-0A41C324D9D4}"/>
              </a:ext>
            </a:extLst>
          </p:cNvPr>
          <p:cNvSpPr txBox="1"/>
          <p:nvPr userDrawn="1"/>
        </p:nvSpPr>
        <p:spPr>
          <a:xfrm>
            <a:off x="3728621" y="6316008"/>
            <a:ext cx="4495800" cy="369332"/>
          </a:xfrm>
          <a:prstGeom prst="rect">
            <a:avLst/>
          </a:prstGeom>
          <a:noFill/>
        </p:spPr>
        <p:txBody>
          <a:bodyPr wrap="square" rtlCol="0">
            <a:spAutoFit/>
          </a:bodyPr>
          <a:lstStyle/>
          <a:p>
            <a:r>
              <a:rPr lang="en-GB" dirty="0">
                <a:solidFill>
                  <a:schemeClr val="bg1"/>
                </a:solidFill>
                <a:latin typeface="Bahnschrift Light" panose="020B0502040204020203" pitchFamily="34" charset="0"/>
              </a:rPr>
              <a:t>The </a:t>
            </a:r>
            <a:r>
              <a:rPr lang="en-GB">
                <a:solidFill>
                  <a:schemeClr val="bg1"/>
                </a:solidFill>
                <a:latin typeface="Bahnschrift Light" panose="020B0502040204020203" pitchFamily="34" charset="0"/>
              </a:rPr>
              <a:t>voice for </a:t>
            </a:r>
            <a:r>
              <a:rPr lang="en-GB" dirty="0">
                <a:solidFill>
                  <a:schemeClr val="bg1"/>
                </a:solidFill>
                <a:latin typeface="Bahnschrift Light" panose="020B0502040204020203" pitchFamily="34" charset="0"/>
              </a:rPr>
              <a:t>Scotland’s environment</a:t>
            </a:r>
          </a:p>
        </p:txBody>
      </p:sp>
    </p:spTree>
    <p:extLst>
      <p:ext uri="{BB962C8B-B14F-4D97-AF65-F5344CB8AC3E}">
        <p14:creationId xmlns:p14="http://schemas.microsoft.com/office/powerpoint/2010/main" val="216784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1E7BE-FE4E-4F19-A04E-2EF142C81D51}"/>
              </a:ext>
            </a:extLst>
          </p:cNvPr>
          <p:cNvSpPr>
            <a:spLocks noGrp="1"/>
          </p:cNvSpPr>
          <p:nvPr>
            <p:ph type="title"/>
          </p:nvPr>
        </p:nvSpPr>
        <p:spPr>
          <a:xfrm>
            <a:off x="838200" y="410368"/>
            <a:ext cx="10515600"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13BBBA-28B5-485A-BC1B-ED53CDA526E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D80B52B-ECE4-4964-8F43-E3AC5D4892F6}"/>
              </a:ext>
            </a:extLst>
          </p:cNvPr>
          <p:cNvSpPr>
            <a:spLocks noGrp="1"/>
          </p:cNvSpPr>
          <p:nvPr>
            <p:ph type="dt" sz="half" idx="10"/>
          </p:nvPr>
        </p:nvSpPr>
        <p:spPr/>
        <p:txBody>
          <a:bodyPr/>
          <a:lstStyle/>
          <a:p>
            <a:fld id="{36CF0330-8E53-4F12-A419-85E5B7535062}" type="datetime1">
              <a:rPr lang="en-GB" smtClean="0"/>
              <a:t>21/09/2022</a:t>
            </a:fld>
            <a:endParaRPr lang="en-GB"/>
          </a:p>
        </p:txBody>
      </p:sp>
      <p:sp>
        <p:nvSpPr>
          <p:cNvPr id="5" name="Footer Placeholder 4">
            <a:extLst>
              <a:ext uri="{FF2B5EF4-FFF2-40B4-BE49-F238E27FC236}">
                <a16:creationId xmlns:a16="http://schemas.microsoft.com/office/drawing/2014/main" id="{EB2BE713-6A2C-49D6-BD1E-83408F18CB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AC3FF5-4CBF-45C1-B3D5-512D9D9BA455}"/>
              </a:ext>
            </a:extLst>
          </p:cNvPr>
          <p:cNvSpPr>
            <a:spLocks noGrp="1"/>
          </p:cNvSpPr>
          <p:nvPr>
            <p:ph type="sldNum" sz="quarter" idx="12"/>
          </p:nvPr>
        </p:nvSpPr>
        <p:spPr/>
        <p:txBody>
          <a:bodyPr/>
          <a:lstStyle/>
          <a:p>
            <a:fld id="{71308BE0-9281-457C-88D1-3F58E082DF00}" type="slidenum">
              <a:rPr lang="en-GB" smtClean="0"/>
              <a:t>‹#›</a:t>
            </a:fld>
            <a:endParaRPr lang="en-GB"/>
          </a:p>
        </p:txBody>
      </p:sp>
    </p:spTree>
    <p:extLst>
      <p:ext uri="{BB962C8B-B14F-4D97-AF65-F5344CB8AC3E}">
        <p14:creationId xmlns:p14="http://schemas.microsoft.com/office/powerpoint/2010/main" val="804909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AF3B2-25C1-40C7-982E-D795CD3BC5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44AB94-179A-4D35-987D-C075203CF6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0D446E-723D-4AE5-AE7A-F311ABB929D7}"/>
              </a:ext>
            </a:extLst>
          </p:cNvPr>
          <p:cNvSpPr>
            <a:spLocks noGrp="1"/>
          </p:cNvSpPr>
          <p:nvPr>
            <p:ph type="dt" sz="half" idx="10"/>
          </p:nvPr>
        </p:nvSpPr>
        <p:spPr/>
        <p:txBody>
          <a:bodyPr/>
          <a:lstStyle/>
          <a:p>
            <a:fld id="{394F63F0-5796-4911-B88E-BB2FD2F71445}" type="datetime1">
              <a:rPr lang="en-GB" smtClean="0"/>
              <a:t>21/09/2022</a:t>
            </a:fld>
            <a:endParaRPr lang="en-GB"/>
          </a:p>
        </p:txBody>
      </p:sp>
      <p:sp>
        <p:nvSpPr>
          <p:cNvPr id="5" name="Footer Placeholder 4">
            <a:extLst>
              <a:ext uri="{FF2B5EF4-FFF2-40B4-BE49-F238E27FC236}">
                <a16:creationId xmlns:a16="http://schemas.microsoft.com/office/drawing/2014/main" id="{8441DB93-C7A6-48A1-A916-D68FADCD80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B8D444-B0BF-4372-8A44-B505FA201822}"/>
              </a:ext>
            </a:extLst>
          </p:cNvPr>
          <p:cNvSpPr>
            <a:spLocks noGrp="1"/>
          </p:cNvSpPr>
          <p:nvPr>
            <p:ph type="sldNum" sz="quarter" idx="12"/>
          </p:nvPr>
        </p:nvSpPr>
        <p:spPr/>
        <p:txBody>
          <a:bodyPr/>
          <a:lstStyle/>
          <a:p>
            <a:fld id="{71308BE0-9281-457C-88D1-3F58E082DF00}" type="slidenum">
              <a:rPr lang="en-GB" smtClean="0"/>
              <a:t>‹#›</a:t>
            </a:fld>
            <a:endParaRPr lang="en-GB"/>
          </a:p>
        </p:txBody>
      </p:sp>
    </p:spTree>
    <p:extLst>
      <p:ext uri="{BB962C8B-B14F-4D97-AF65-F5344CB8AC3E}">
        <p14:creationId xmlns:p14="http://schemas.microsoft.com/office/powerpoint/2010/main" val="188337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90FF-3DB6-44FC-8FE3-3C2B5DC819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795D2F-2D7B-45DC-945C-A4D6C303BA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233BC25-E41C-4805-B697-99426FE47B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2166678-0DD6-4AAD-87E3-77D04A7347A4}"/>
              </a:ext>
            </a:extLst>
          </p:cNvPr>
          <p:cNvSpPr>
            <a:spLocks noGrp="1"/>
          </p:cNvSpPr>
          <p:nvPr>
            <p:ph type="dt" sz="half" idx="10"/>
          </p:nvPr>
        </p:nvSpPr>
        <p:spPr/>
        <p:txBody>
          <a:bodyPr/>
          <a:lstStyle/>
          <a:p>
            <a:fld id="{B7A84747-3087-4C42-B00D-A19E1CFA6E1F}" type="datetime1">
              <a:rPr lang="en-GB" smtClean="0"/>
              <a:t>21/09/2022</a:t>
            </a:fld>
            <a:endParaRPr lang="en-GB"/>
          </a:p>
        </p:txBody>
      </p:sp>
      <p:sp>
        <p:nvSpPr>
          <p:cNvPr id="6" name="Footer Placeholder 5">
            <a:extLst>
              <a:ext uri="{FF2B5EF4-FFF2-40B4-BE49-F238E27FC236}">
                <a16:creationId xmlns:a16="http://schemas.microsoft.com/office/drawing/2014/main" id="{BF14DB8B-144D-4BED-B151-9DEA339BE9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DDD898-90B6-4FB3-975D-68BF9C2FC356}"/>
              </a:ext>
            </a:extLst>
          </p:cNvPr>
          <p:cNvSpPr>
            <a:spLocks noGrp="1"/>
          </p:cNvSpPr>
          <p:nvPr>
            <p:ph type="sldNum" sz="quarter" idx="12"/>
          </p:nvPr>
        </p:nvSpPr>
        <p:spPr/>
        <p:txBody>
          <a:bodyPr/>
          <a:lstStyle/>
          <a:p>
            <a:fld id="{71308BE0-9281-457C-88D1-3F58E082DF00}" type="slidenum">
              <a:rPr lang="en-GB" smtClean="0"/>
              <a:t>‹#›</a:t>
            </a:fld>
            <a:endParaRPr lang="en-GB"/>
          </a:p>
        </p:txBody>
      </p:sp>
    </p:spTree>
    <p:extLst>
      <p:ext uri="{BB962C8B-B14F-4D97-AF65-F5344CB8AC3E}">
        <p14:creationId xmlns:p14="http://schemas.microsoft.com/office/powerpoint/2010/main" val="133600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88198-C41C-452F-B39E-595DE02197B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8AC6AE-9C4A-45B0-A328-50E320FF90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B2633B-77C6-4896-8F8D-5B8C48B31A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14E85B-57BC-473B-A3A5-5A2EC30BA4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3D8345-C89A-4212-B619-5D1C70436E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C1E8FF7-C7D3-420B-A84C-52722D3BD78B}"/>
              </a:ext>
            </a:extLst>
          </p:cNvPr>
          <p:cNvSpPr>
            <a:spLocks noGrp="1"/>
          </p:cNvSpPr>
          <p:nvPr>
            <p:ph type="dt" sz="half" idx="10"/>
          </p:nvPr>
        </p:nvSpPr>
        <p:spPr/>
        <p:txBody>
          <a:bodyPr/>
          <a:lstStyle/>
          <a:p>
            <a:fld id="{E637B0F0-54AF-404E-B460-E31357B25850}" type="datetime1">
              <a:rPr lang="en-GB" smtClean="0"/>
              <a:t>21/09/2022</a:t>
            </a:fld>
            <a:endParaRPr lang="en-GB"/>
          </a:p>
        </p:txBody>
      </p:sp>
      <p:sp>
        <p:nvSpPr>
          <p:cNvPr id="8" name="Footer Placeholder 7">
            <a:extLst>
              <a:ext uri="{FF2B5EF4-FFF2-40B4-BE49-F238E27FC236}">
                <a16:creationId xmlns:a16="http://schemas.microsoft.com/office/drawing/2014/main" id="{A3A4EED8-9035-4320-B0E8-B465D434D0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BDD7D7-BAAC-450C-B008-C69A61D31A4A}"/>
              </a:ext>
            </a:extLst>
          </p:cNvPr>
          <p:cNvSpPr>
            <a:spLocks noGrp="1"/>
          </p:cNvSpPr>
          <p:nvPr>
            <p:ph type="sldNum" sz="quarter" idx="12"/>
          </p:nvPr>
        </p:nvSpPr>
        <p:spPr/>
        <p:txBody>
          <a:bodyPr/>
          <a:lstStyle/>
          <a:p>
            <a:fld id="{71308BE0-9281-457C-88D1-3F58E082DF00}" type="slidenum">
              <a:rPr lang="en-GB" smtClean="0"/>
              <a:t>‹#›</a:t>
            </a:fld>
            <a:endParaRPr lang="en-GB"/>
          </a:p>
        </p:txBody>
      </p:sp>
    </p:spTree>
    <p:extLst>
      <p:ext uri="{BB962C8B-B14F-4D97-AF65-F5344CB8AC3E}">
        <p14:creationId xmlns:p14="http://schemas.microsoft.com/office/powerpoint/2010/main" val="23984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B330-C2A2-450A-B6C9-E5A7E47CFC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FDBAB93-9EDB-4123-8A29-060E54626805}"/>
              </a:ext>
            </a:extLst>
          </p:cNvPr>
          <p:cNvSpPr>
            <a:spLocks noGrp="1"/>
          </p:cNvSpPr>
          <p:nvPr>
            <p:ph type="dt" sz="half" idx="10"/>
          </p:nvPr>
        </p:nvSpPr>
        <p:spPr/>
        <p:txBody>
          <a:bodyPr/>
          <a:lstStyle/>
          <a:p>
            <a:fld id="{21901C46-282B-4D02-BB3F-9CE193020630}" type="datetime1">
              <a:rPr lang="en-GB" smtClean="0"/>
              <a:t>21/09/2022</a:t>
            </a:fld>
            <a:endParaRPr lang="en-GB"/>
          </a:p>
        </p:txBody>
      </p:sp>
      <p:sp>
        <p:nvSpPr>
          <p:cNvPr id="4" name="Footer Placeholder 3">
            <a:extLst>
              <a:ext uri="{FF2B5EF4-FFF2-40B4-BE49-F238E27FC236}">
                <a16:creationId xmlns:a16="http://schemas.microsoft.com/office/drawing/2014/main" id="{25DB8A37-C3A9-4987-A64D-7AF288FA5F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8D16AA-E3DA-4C08-86C5-F4DA7C85673E}"/>
              </a:ext>
            </a:extLst>
          </p:cNvPr>
          <p:cNvSpPr>
            <a:spLocks noGrp="1"/>
          </p:cNvSpPr>
          <p:nvPr>
            <p:ph type="sldNum" sz="quarter" idx="12"/>
          </p:nvPr>
        </p:nvSpPr>
        <p:spPr/>
        <p:txBody>
          <a:bodyPr/>
          <a:lstStyle/>
          <a:p>
            <a:fld id="{71308BE0-9281-457C-88D1-3F58E082DF00}" type="slidenum">
              <a:rPr lang="en-GB" smtClean="0"/>
              <a:t>‹#›</a:t>
            </a:fld>
            <a:endParaRPr lang="en-GB"/>
          </a:p>
        </p:txBody>
      </p:sp>
    </p:spTree>
    <p:extLst>
      <p:ext uri="{BB962C8B-B14F-4D97-AF65-F5344CB8AC3E}">
        <p14:creationId xmlns:p14="http://schemas.microsoft.com/office/powerpoint/2010/main" val="208637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31C0C3-FEC8-4E67-81FE-49EC3A41590B}"/>
              </a:ext>
            </a:extLst>
          </p:cNvPr>
          <p:cNvSpPr>
            <a:spLocks noGrp="1"/>
          </p:cNvSpPr>
          <p:nvPr>
            <p:ph type="dt" sz="half" idx="10"/>
          </p:nvPr>
        </p:nvSpPr>
        <p:spPr/>
        <p:txBody>
          <a:bodyPr/>
          <a:lstStyle/>
          <a:p>
            <a:fld id="{9526E4E8-79EB-44DF-8CCA-E047B43651C8}" type="datetime1">
              <a:rPr lang="en-GB" smtClean="0"/>
              <a:t>21/09/2022</a:t>
            </a:fld>
            <a:endParaRPr lang="en-GB"/>
          </a:p>
        </p:txBody>
      </p:sp>
      <p:sp>
        <p:nvSpPr>
          <p:cNvPr id="3" name="Footer Placeholder 2">
            <a:extLst>
              <a:ext uri="{FF2B5EF4-FFF2-40B4-BE49-F238E27FC236}">
                <a16:creationId xmlns:a16="http://schemas.microsoft.com/office/drawing/2014/main" id="{62413635-961A-48FF-ACF8-C155A1FEEEC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4CE3EE-9F96-4160-A6A6-FC430D700AF7}"/>
              </a:ext>
            </a:extLst>
          </p:cNvPr>
          <p:cNvSpPr>
            <a:spLocks noGrp="1"/>
          </p:cNvSpPr>
          <p:nvPr>
            <p:ph type="sldNum" sz="quarter" idx="12"/>
          </p:nvPr>
        </p:nvSpPr>
        <p:spPr/>
        <p:txBody>
          <a:bodyPr/>
          <a:lstStyle/>
          <a:p>
            <a:fld id="{71308BE0-9281-457C-88D1-3F58E082DF00}" type="slidenum">
              <a:rPr lang="en-GB" smtClean="0"/>
              <a:t>‹#›</a:t>
            </a:fld>
            <a:endParaRPr lang="en-GB"/>
          </a:p>
        </p:txBody>
      </p:sp>
    </p:spTree>
    <p:extLst>
      <p:ext uri="{BB962C8B-B14F-4D97-AF65-F5344CB8AC3E}">
        <p14:creationId xmlns:p14="http://schemas.microsoft.com/office/powerpoint/2010/main" val="250516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4D860-A87F-46B5-A9A3-99884FDCBC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7D66FC-F1EA-4F03-AD5C-B34863567C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521809D-18C0-46DB-AB59-71DD00806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0916C4-9D7E-423B-84BF-B90F5D22D226}"/>
              </a:ext>
            </a:extLst>
          </p:cNvPr>
          <p:cNvSpPr>
            <a:spLocks noGrp="1"/>
          </p:cNvSpPr>
          <p:nvPr>
            <p:ph type="dt" sz="half" idx="10"/>
          </p:nvPr>
        </p:nvSpPr>
        <p:spPr/>
        <p:txBody>
          <a:bodyPr/>
          <a:lstStyle/>
          <a:p>
            <a:fld id="{DAD11FE7-D689-4A0C-B430-76A28D038BD3}" type="datetime1">
              <a:rPr lang="en-GB" smtClean="0"/>
              <a:t>21/09/2022</a:t>
            </a:fld>
            <a:endParaRPr lang="en-GB"/>
          </a:p>
        </p:txBody>
      </p:sp>
      <p:sp>
        <p:nvSpPr>
          <p:cNvPr id="6" name="Footer Placeholder 5">
            <a:extLst>
              <a:ext uri="{FF2B5EF4-FFF2-40B4-BE49-F238E27FC236}">
                <a16:creationId xmlns:a16="http://schemas.microsoft.com/office/drawing/2014/main" id="{91A42AAE-2846-4422-B199-DD0DC3C233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563E66-403F-40F1-A94B-022B004636C5}"/>
              </a:ext>
            </a:extLst>
          </p:cNvPr>
          <p:cNvSpPr>
            <a:spLocks noGrp="1"/>
          </p:cNvSpPr>
          <p:nvPr>
            <p:ph type="sldNum" sz="quarter" idx="12"/>
          </p:nvPr>
        </p:nvSpPr>
        <p:spPr/>
        <p:txBody>
          <a:bodyPr/>
          <a:lstStyle/>
          <a:p>
            <a:fld id="{71308BE0-9281-457C-88D1-3F58E082DF00}" type="slidenum">
              <a:rPr lang="en-GB" smtClean="0"/>
              <a:t>‹#›</a:t>
            </a:fld>
            <a:endParaRPr lang="en-GB"/>
          </a:p>
        </p:txBody>
      </p:sp>
    </p:spTree>
    <p:extLst>
      <p:ext uri="{BB962C8B-B14F-4D97-AF65-F5344CB8AC3E}">
        <p14:creationId xmlns:p14="http://schemas.microsoft.com/office/powerpoint/2010/main" val="195905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04DDE3-3824-44FD-902B-61A073390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6D0B46-6FE3-4E39-8777-EB0904FBB5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FE7198-DEA7-46EB-AF82-4893B33EF5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4963F-1E09-403B-AFB0-A12DD01D7EEA}" type="datetime1">
              <a:rPr lang="en-GB" smtClean="0"/>
              <a:t>21/09/2022</a:t>
            </a:fld>
            <a:endParaRPr lang="en-GB"/>
          </a:p>
        </p:txBody>
      </p:sp>
      <p:sp>
        <p:nvSpPr>
          <p:cNvPr id="5" name="Footer Placeholder 4">
            <a:extLst>
              <a:ext uri="{FF2B5EF4-FFF2-40B4-BE49-F238E27FC236}">
                <a16:creationId xmlns:a16="http://schemas.microsoft.com/office/drawing/2014/main" id="{9EBB9EC8-A159-439E-B08C-D45EAACE3F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FC7C23-FC53-4B43-AC7A-4D602B26C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08BE0-9281-457C-88D1-3F58E082DF00}" type="slidenum">
              <a:rPr lang="en-GB" smtClean="0"/>
              <a:t>‹#›</a:t>
            </a:fld>
            <a:endParaRPr lang="en-GB"/>
          </a:p>
        </p:txBody>
      </p:sp>
    </p:spTree>
    <p:extLst>
      <p:ext uri="{BB962C8B-B14F-4D97-AF65-F5344CB8AC3E}">
        <p14:creationId xmlns:p14="http://schemas.microsoft.com/office/powerpoint/2010/main" val="428131435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naturepositive.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E311-62B5-41BD-B11E-566533C43811}"/>
              </a:ext>
            </a:extLst>
          </p:cNvPr>
          <p:cNvSpPr>
            <a:spLocks noGrp="1"/>
          </p:cNvSpPr>
          <p:nvPr>
            <p:ph type="ctrTitle"/>
          </p:nvPr>
        </p:nvSpPr>
        <p:spPr>
          <a:xfrm>
            <a:off x="785091" y="942109"/>
            <a:ext cx="11305309" cy="1117600"/>
          </a:xfrm>
        </p:spPr>
        <p:txBody>
          <a:bodyPr/>
          <a:lstStyle/>
          <a:p>
            <a:r>
              <a:rPr lang="en-GB" dirty="0">
                <a:solidFill>
                  <a:schemeClr val="bg1"/>
                </a:solidFill>
              </a:rPr>
              <a:t>Nature targets in Scotland</a:t>
            </a:r>
          </a:p>
        </p:txBody>
      </p:sp>
      <p:sp>
        <p:nvSpPr>
          <p:cNvPr id="3" name="Subtitle 2">
            <a:extLst>
              <a:ext uri="{FF2B5EF4-FFF2-40B4-BE49-F238E27FC236}">
                <a16:creationId xmlns:a16="http://schemas.microsoft.com/office/drawing/2014/main" id="{78845727-1A46-4618-877B-7B42B85A618A}"/>
              </a:ext>
            </a:extLst>
          </p:cNvPr>
          <p:cNvSpPr>
            <a:spLocks noGrp="1"/>
          </p:cNvSpPr>
          <p:nvPr>
            <p:ph type="subTitle" idx="1"/>
          </p:nvPr>
        </p:nvSpPr>
        <p:spPr>
          <a:xfrm>
            <a:off x="1579418" y="2173451"/>
            <a:ext cx="3214255" cy="920731"/>
          </a:xfrm>
        </p:spPr>
        <p:txBody>
          <a:bodyPr/>
          <a:lstStyle/>
          <a:p>
            <a:r>
              <a:rPr lang="en-GB" dirty="0">
                <a:solidFill>
                  <a:schemeClr val="bg1"/>
                </a:solidFill>
              </a:rPr>
              <a:t>September 2022</a:t>
            </a:r>
          </a:p>
          <a:p>
            <a:endParaRPr lang="en-GB" dirty="0"/>
          </a:p>
        </p:txBody>
      </p:sp>
      <p:sp>
        <p:nvSpPr>
          <p:cNvPr id="4" name="TextBox 3">
            <a:extLst>
              <a:ext uri="{FF2B5EF4-FFF2-40B4-BE49-F238E27FC236}">
                <a16:creationId xmlns:a16="http://schemas.microsoft.com/office/drawing/2014/main" id="{0AE4CF17-218A-454F-A8F0-8A9AC7E0AFFB}"/>
              </a:ext>
            </a:extLst>
          </p:cNvPr>
          <p:cNvSpPr txBox="1"/>
          <p:nvPr/>
        </p:nvSpPr>
        <p:spPr>
          <a:xfrm>
            <a:off x="9448800" y="5777391"/>
            <a:ext cx="3094181" cy="276999"/>
          </a:xfrm>
          <a:prstGeom prst="rect">
            <a:avLst/>
          </a:prstGeom>
          <a:noFill/>
        </p:spPr>
        <p:txBody>
          <a:bodyPr wrap="square" rtlCol="0">
            <a:spAutoFit/>
          </a:bodyPr>
          <a:lstStyle/>
          <a:p>
            <a:r>
              <a:rPr lang="en-GB" sz="1200" dirty="0">
                <a:solidFill>
                  <a:schemeClr val="bg1"/>
                </a:solidFill>
              </a:rPr>
              <a:t>Puffin, photo credit: Ben Andrew</a:t>
            </a:r>
          </a:p>
        </p:txBody>
      </p:sp>
    </p:spTree>
    <p:extLst>
      <p:ext uri="{BB962C8B-B14F-4D97-AF65-F5344CB8AC3E}">
        <p14:creationId xmlns:p14="http://schemas.microsoft.com/office/powerpoint/2010/main" val="38794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F90E2C4-324D-4734-A8B0-A8EE0BDB4941}"/>
              </a:ext>
            </a:extLst>
          </p:cNvPr>
          <p:cNvSpPr>
            <a:spLocks noGrp="1"/>
          </p:cNvSpPr>
          <p:nvPr>
            <p:ph type="ftr" sz="quarter" idx="11"/>
          </p:nvPr>
        </p:nvSpPr>
        <p:spPr>
          <a:xfrm>
            <a:off x="7507698" y="5666727"/>
            <a:ext cx="4114800" cy="365125"/>
          </a:xfrm>
        </p:spPr>
        <p:txBody>
          <a:bodyPr/>
          <a:lstStyle/>
          <a:p>
            <a:r>
              <a:rPr lang="en-GB" dirty="0"/>
              <a:t>Scotland’s Rainforest, Photo Credit: Colin Wilkinson</a:t>
            </a:r>
          </a:p>
        </p:txBody>
      </p:sp>
      <p:pic>
        <p:nvPicPr>
          <p:cNvPr id="3" name="Content Placeholder 6" descr="A tree with moss on it&#10;&#10;Description automatically generated with low confidence">
            <a:extLst>
              <a:ext uri="{FF2B5EF4-FFF2-40B4-BE49-F238E27FC236}">
                <a16:creationId xmlns:a16="http://schemas.microsoft.com/office/drawing/2014/main" id="{7B0DCF1A-AB0D-4AFD-8DEE-2D90888BADDD}"/>
              </a:ext>
            </a:extLst>
          </p:cNvPr>
          <p:cNvPicPr>
            <a:picLocks noChangeAspect="1"/>
          </p:cNvPicPr>
          <p:nvPr/>
        </p:nvPicPr>
        <p:blipFill rotWithShape="1">
          <a:blip r:embed="rId3">
            <a:extLst>
              <a:ext uri="{28A0092B-C50C-407E-A947-70E740481C1C}">
                <a14:useLocalDpi xmlns:a14="http://schemas.microsoft.com/office/drawing/2010/main" val="0"/>
              </a:ext>
            </a:extLst>
          </a:blip>
          <a:srcRect l="11466" r="11464" b="-3"/>
          <a:stretch/>
        </p:blipFill>
        <p:spPr>
          <a:xfrm>
            <a:off x="7198136" y="1059802"/>
            <a:ext cx="4733925" cy="4606925"/>
          </a:xfrm>
          <a:prstGeom prst="rect">
            <a:avLst/>
          </a:prstGeom>
          <a:noFill/>
        </p:spPr>
      </p:pic>
      <p:sp>
        <p:nvSpPr>
          <p:cNvPr id="2" name="TextBox 1">
            <a:extLst>
              <a:ext uri="{FF2B5EF4-FFF2-40B4-BE49-F238E27FC236}">
                <a16:creationId xmlns:a16="http://schemas.microsoft.com/office/drawing/2014/main" id="{790C5FE8-E899-4B9F-9635-419AD91104D2}"/>
              </a:ext>
            </a:extLst>
          </p:cNvPr>
          <p:cNvSpPr txBox="1"/>
          <p:nvPr/>
        </p:nvSpPr>
        <p:spPr>
          <a:xfrm>
            <a:off x="590579" y="916647"/>
            <a:ext cx="5904089" cy="584775"/>
          </a:xfrm>
          <a:prstGeom prst="rect">
            <a:avLst/>
          </a:prstGeom>
          <a:noFill/>
        </p:spPr>
        <p:txBody>
          <a:bodyPr wrap="square" rtlCol="0">
            <a:spAutoFit/>
          </a:bodyPr>
          <a:lstStyle/>
          <a:p>
            <a:r>
              <a:rPr lang="en-GB" sz="3200" b="1" dirty="0"/>
              <a:t>Nature Targets in Scotland</a:t>
            </a:r>
          </a:p>
        </p:txBody>
      </p:sp>
      <p:sp>
        <p:nvSpPr>
          <p:cNvPr id="5" name="TextBox 4">
            <a:extLst>
              <a:ext uri="{FF2B5EF4-FFF2-40B4-BE49-F238E27FC236}">
                <a16:creationId xmlns:a16="http://schemas.microsoft.com/office/drawing/2014/main" id="{6176291C-C262-4F91-AE08-7A4759415403}"/>
              </a:ext>
            </a:extLst>
          </p:cNvPr>
          <p:cNvSpPr txBox="1"/>
          <p:nvPr/>
        </p:nvSpPr>
        <p:spPr>
          <a:xfrm>
            <a:off x="699911" y="1655104"/>
            <a:ext cx="5102578" cy="3416320"/>
          </a:xfrm>
          <a:prstGeom prst="rect">
            <a:avLst/>
          </a:prstGeom>
          <a:noFill/>
        </p:spPr>
        <p:txBody>
          <a:bodyPr wrap="square" rtlCol="0">
            <a:spAutoFit/>
          </a:bodyPr>
          <a:lstStyle/>
          <a:p>
            <a:pPr marL="285750" indent="-285750">
              <a:buFont typeface="Arial" panose="020B0604020202020204" pitchFamily="34" charset="0"/>
              <a:buChar char="•"/>
            </a:pPr>
            <a:r>
              <a:rPr lang="en-GB" dirty="0"/>
              <a:t>December 2020, Scottish Government signals step change in ambition on biodiversity loss and commits to ’30x30’</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August 2021, Bute House Agreement commits to a Natural Environment bill with legally-binding nature restoration targets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Summer 2022, consultation on Scottish Biodiversity Strategy to 2045</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Natural Environment Bill 2023/24</a:t>
            </a:r>
          </a:p>
        </p:txBody>
      </p:sp>
    </p:spTree>
    <p:extLst>
      <p:ext uri="{BB962C8B-B14F-4D97-AF65-F5344CB8AC3E}">
        <p14:creationId xmlns:p14="http://schemas.microsoft.com/office/powerpoint/2010/main" val="149554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1002609-5D15-426F-992A-5CBC1F9B3E24}"/>
              </a:ext>
            </a:extLst>
          </p:cNvPr>
          <p:cNvSpPr>
            <a:spLocks noGrp="1"/>
          </p:cNvSpPr>
          <p:nvPr>
            <p:ph type="ftr" sz="quarter" idx="11"/>
          </p:nvPr>
        </p:nvSpPr>
        <p:spPr>
          <a:xfrm>
            <a:off x="5396089" y="5607579"/>
            <a:ext cx="6368833" cy="365125"/>
          </a:xfrm>
        </p:spPr>
        <p:txBody>
          <a:bodyPr/>
          <a:lstStyle/>
          <a:p>
            <a:r>
              <a:rPr lang="en-GB" sz="1200" dirty="0">
                <a:effectLst/>
              </a:rPr>
              <a:t>A Nature Positive UK by 2030, adapted from the Global Goal for Nature. For more information please visit </a:t>
            </a:r>
            <a:r>
              <a:rPr lang="en-GB" sz="1200" u="sng" dirty="0">
                <a:effectLst/>
                <a:hlinkClick r:id="rId3"/>
              </a:rPr>
              <a:t>https://www.naturepositive.org/</a:t>
            </a:r>
            <a:r>
              <a:rPr lang="en-GB" sz="1200" dirty="0">
                <a:effectLst/>
              </a:rPr>
              <a:t>.</a:t>
            </a:r>
            <a:endParaRPr lang="en-GB" sz="1200" dirty="0"/>
          </a:p>
          <a:p>
            <a:endParaRPr lang="en-GB" dirty="0"/>
          </a:p>
        </p:txBody>
      </p:sp>
      <p:sp>
        <p:nvSpPr>
          <p:cNvPr id="5" name="Title 4">
            <a:extLst>
              <a:ext uri="{FF2B5EF4-FFF2-40B4-BE49-F238E27FC236}">
                <a16:creationId xmlns:a16="http://schemas.microsoft.com/office/drawing/2014/main" id="{E7F71441-1646-4384-A86B-E763394E30E1}"/>
              </a:ext>
            </a:extLst>
          </p:cNvPr>
          <p:cNvSpPr>
            <a:spLocks noGrp="1"/>
          </p:cNvSpPr>
          <p:nvPr>
            <p:ph type="ctrTitle"/>
          </p:nvPr>
        </p:nvSpPr>
        <p:spPr>
          <a:xfrm>
            <a:off x="338666" y="402255"/>
            <a:ext cx="6043661" cy="966081"/>
          </a:xfrm>
        </p:spPr>
        <p:txBody>
          <a:bodyPr>
            <a:normAutofit fontScale="90000"/>
          </a:bodyPr>
          <a:lstStyle/>
          <a:p>
            <a:r>
              <a:rPr lang="en-GB" sz="4000" dirty="0"/>
              <a:t>Nature targets in Scotland</a:t>
            </a:r>
          </a:p>
        </p:txBody>
      </p:sp>
      <p:pic>
        <p:nvPicPr>
          <p:cNvPr id="6" name="Content Placeholder 6" descr="Timeline&#10;&#10;Description automatically generated">
            <a:extLst>
              <a:ext uri="{FF2B5EF4-FFF2-40B4-BE49-F238E27FC236}">
                <a16:creationId xmlns:a16="http://schemas.microsoft.com/office/drawing/2014/main" id="{69F1DAED-B5D0-43F9-B0D0-AE4EB99AD768}"/>
              </a:ext>
            </a:extLst>
          </p:cNvPr>
          <p:cNvPicPr>
            <a:picLocks noChangeAspect="1"/>
          </p:cNvPicPr>
          <p:nvPr/>
        </p:nvPicPr>
        <p:blipFill rotWithShape="1">
          <a:blip r:embed="rId4">
            <a:extLst>
              <a:ext uri="{28A0092B-C50C-407E-A947-70E740481C1C}">
                <a14:useLocalDpi xmlns:a14="http://schemas.microsoft.com/office/drawing/2010/main" val="0"/>
              </a:ext>
            </a:extLst>
          </a:blip>
          <a:stretch/>
        </p:blipFill>
        <p:spPr>
          <a:xfrm>
            <a:off x="5252622" y="1805959"/>
            <a:ext cx="6581309" cy="3701987"/>
          </a:xfrm>
          <a:prstGeom prst="rect">
            <a:avLst/>
          </a:prstGeom>
          <a:noFill/>
        </p:spPr>
      </p:pic>
      <p:sp>
        <p:nvSpPr>
          <p:cNvPr id="2" name="TextBox 1">
            <a:extLst>
              <a:ext uri="{FF2B5EF4-FFF2-40B4-BE49-F238E27FC236}">
                <a16:creationId xmlns:a16="http://schemas.microsoft.com/office/drawing/2014/main" id="{873CDD1C-DE3A-4FCF-9D92-12598FFE0682}"/>
              </a:ext>
            </a:extLst>
          </p:cNvPr>
          <p:cNvSpPr txBox="1"/>
          <p:nvPr/>
        </p:nvSpPr>
        <p:spPr>
          <a:xfrm>
            <a:off x="498763" y="1805959"/>
            <a:ext cx="4544291" cy="4247317"/>
          </a:xfrm>
          <a:prstGeom prst="rect">
            <a:avLst/>
          </a:prstGeom>
          <a:noFill/>
        </p:spPr>
        <p:txBody>
          <a:bodyPr wrap="square" rtlCol="0">
            <a:spAutoFit/>
          </a:bodyPr>
          <a:lstStyle/>
          <a:p>
            <a:pPr marL="285750" indent="-285750">
              <a:buFont typeface="Arial" panose="020B0604020202020204" pitchFamily="34" charset="0"/>
              <a:buChar char="•"/>
            </a:pPr>
            <a:r>
              <a:rPr lang="en-GB" dirty="0"/>
              <a:t>O</a:t>
            </a:r>
            <a:r>
              <a:rPr lang="en-GB" sz="1800" dirty="0"/>
              <a:t>verarching goal of preventing any further extinctions of wildlife and halting declines by 2030, and making significant progress in restoring Scotland’s natural environment by 2045</a:t>
            </a:r>
          </a:p>
          <a:p>
            <a:endParaRPr lang="en-GB" sz="1800" dirty="0"/>
          </a:p>
          <a:p>
            <a:pPr marL="285750" indent="-285750">
              <a:buFont typeface="Arial" panose="020B0604020202020204" pitchFamily="34" charset="0"/>
              <a:buChar char="•"/>
            </a:pPr>
            <a:r>
              <a:rPr lang="en-GB" sz="1800" dirty="0"/>
              <a:t>Outcome targets </a:t>
            </a:r>
            <a:r>
              <a:rPr lang="en-GB" dirty="0"/>
              <a:t>covering:</a:t>
            </a:r>
          </a:p>
          <a:p>
            <a:pPr marL="742950" lvl="1" indent="-285750">
              <a:buFont typeface="Arial" panose="020B0604020202020204" pitchFamily="34" charset="0"/>
              <a:buChar char="•"/>
            </a:pPr>
            <a:r>
              <a:rPr lang="en-GB" dirty="0"/>
              <a:t>Species abundance</a:t>
            </a:r>
          </a:p>
          <a:p>
            <a:pPr marL="742950" lvl="1" indent="-285750">
              <a:buFont typeface="Arial" panose="020B0604020202020204" pitchFamily="34" charset="0"/>
              <a:buChar char="•"/>
            </a:pPr>
            <a:r>
              <a:rPr lang="en-GB" dirty="0"/>
              <a:t>Species distribution </a:t>
            </a:r>
          </a:p>
          <a:p>
            <a:pPr marL="742950" lvl="1" indent="-285750">
              <a:buFont typeface="Arial" panose="020B0604020202020204" pitchFamily="34" charset="0"/>
              <a:buChar char="•"/>
            </a:pPr>
            <a:r>
              <a:rPr lang="en-GB" dirty="0"/>
              <a:t>Extinction risk</a:t>
            </a:r>
          </a:p>
          <a:p>
            <a:pPr marL="742950" lvl="1" indent="-285750">
              <a:buFont typeface="Arial" panose="020B0604020202020204" pitchFamily="34" charset="0"/>
              <a:buChar char="•"/>
            </a:pPr>
            <a:r>
              <a:rPr lang="en-GB" dirty="0"/>
              <a:t>Habitat quality and extent</a:t>
            </a:r>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An effective, statutory target-setting monitoring, enforcing and reporting framework</a:t>
            </a:r>
          </a:p>
        </p:txBody>
      </p:sp>
    </p:spTree>
    <p:extLst>
      <p:ext uri="{BB962C8B-B14F-4D97-AF65-F5344CB8AC3E}">
        <p14:creationId xmlns:p14="http://schemas.microsoft.com/office/powerpoint/2010/main" val="2329712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F649-D2C7-41CB-AD3F-D2FF5383323D}"/>
              </a:ext>
            </a:extLst>
          </p:cNvPr>
          <p:cNvSpPr>
            <a:spLocks noGrp="1"/>
          </p:cNvSpPr>
          <p:nvPr>
            <p:ph type="ctrTitle"/>
          </p:nvPr>
        </p:nvSpPr>
        <p:spPr>
          <a:xfrm>
            <a:off x="849747" y="1113127"/>
            <a:ext cx="10076872" cy="373928"/>
          </a:xfrm>
        </p:spPr>
        <p:txBody>
          <a:bodyPr>
            <a:noAutofit/>
          </a:bodyPr>
          <a:lstStyle/>
          <a:p>
            <a:r>
              <a:rPr lang="en-GB" sz="3600" dirty="0"/>
              <a:t>Intra-UK divergence: implications for Scotland</a:t>
            </a:r>
          </a:p>
        </p:txBody>
      </p:sp>
      <p:sp>
        <p:nvSpPr>
          <p:cNvPr id="3" name="Subtitle 2">
            <a:extLst>
              <a:ext uri="{FF2B5EF4-FFF2-40B4-BE49-F238E27FC236}">
                <a16:creationId xmlns:a16="http://schemas.microsoft.com/office/drawing/2014/main" id="{124CDFA8-BFC9-4CD8-B523-8A94C4C3F65E}"/>
              </a:ext>
            </a:extLst>
          </p:cNvPr>
          <p:cNvSpPr>
            <a:spLocks noGrp="1"/>
          </p:cNvSpPr>
          <p:nvPr>
            <p:ph type="subTitle" idx="1"/>
          </p:nvPr>
        </p:nvSpPr>
        <p:spPr>
          <a:xfrm>
            <a:off x="1080655" y="1612900"/>
            <a:ext cx="9144000" cy="3632200"/>
          </a:xfrm>
        </p:spPr>
        <p:txBody>
          <a:bodyPr>
            <a:normAutofit/>
          </a:bodyPr>
          <a:lstStyle/>
          <a:p>
            <a:pPr algn="l"/>
            <a:r>
              <a:rPr lang="en-US" sz="2800" dirty="0"/>
              <a:t>Potential race to the bottom on environmental standards</a:t>
            </a:r>
          </a:p>
          <a:p>
            <a:pPr algn="l"/>
            <a:r>
              <a:rPr lang="en-US" sz="2800" dirty="0"/>
              <a:t>Potential direct implications for Scotland from any weakening of some Westminster regulations</a:t>
            </a:r>
          </a:p>
          <a:p>
            <a:pPr algn="l"/>
            <a:r>
              <a:rPr lang="en-US" sz="2800" dirty="0"/>
              <a:t>Complexity, especially for cross-border designations</a:t>
            </a:r>
          </a:p>
          <a:p>
            <a:pPr algn="l"/>
            <a:r>
              <a:rPr lang="en-US" sz="2800" dirty="0"/>
              <a:t>Increased costs for separate approaches</a:t>
            </a:r>
          </a:p>
          <a:p>
            <a:pPr algn="l"/>
            <a:r>
              <a:rPr lang="en-US" sz="2800" dirty="0"/>
              <a:t>However, commitment to EU alignment remains firm…</a:t>
            </a:r>
          </a:p>
          <a:p>
            <a:pPr marL="342900" indent="-342900" algn="l">
              <a:buFont typeface="Arial" panose="020B0604020202020204" pitchFamily="34" charset="0"/>
              <a:buChar char="•"/>
            </a:pPr>
            <a:endParaRPr lang="en-GB" sz="2000" dirty="0"/>
          </a:p>
        </p:txBody>
      </p:sp>
    </p:spTree>
    <p:extLst>
      <p:ext uri="{BB962C8B-B14F-4D97-AF65-F5344CB8AC3E}">
        <p14:creationId xmlns:p14="http://schemas.microsoft.com/office/powerpoint/2010/main" val="220246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6F649-D2C7-41CB-AD3F-D2FF5383323D}"/>
              </a:ext>
            </a:extLst>
          </p:cNvPr>
          <p:cNvSpPr>
            <a:spLocks noGrp="1"/>
          </p:cNvSpPr>
          <p:nvPr>
            <p:ph type="ctrTitle"/>
          </p:nvPr>
        </p:nvSpPr>
        <p:spPr>
          <a:xfrm>
            <a:off x="508000" y="1115436"/>
            <a:ext cx="8820727" cy="373928"/>
          </a:xfrm>
        </p:spPr>
        <p:txBody>
          <a:bodyPr>
            <a:noAutofit/>
          </a:bodyPr>
          <a:lstStyle/>
          <a:p>
            <a:r>
              <a:rPr lang="en-GB" sz="3600" dirty="0"/>
              <a:t>Divergence or alignment with the EU</a:t>
            </a:r>
          </a:p>
        </p:txBody>
      </p:sp>
      <p:sp>
        <p:nvSpPr>
          <p:cNvPr id="3" name="Subtitle 2">
            <a:extLst>
              <a:ext uri="{FF2B5EF4-FFF2-40B4-BE49-F238E27FC236}">
                <a16:creationId xmlns:a16="http://schemas.microsoft.com/office/drawing/2014/main" id="{124CDFA8-BFC9-4CD8-B523-8A94C4C3F65E}"/>
              </a:ext>
            </a:extLst>
          </p:cNvPr>
          <p:cNvSpPr>
            <a:spLocks noGrp="1"/>
          </p:cNvSpPr>
          <p:nvPr>
            <p:ph type="subTitle" idx="1"/>
          </p:nvPr>
        </p:nvSpPr>
        <p:spPr>
          <a:xfrm>
            <a:off x="1099128" y="1736436"/>
            <a:ext cx="9144000" cy="3632200"/>
          </a:xfrm>
        </p:spPr>
        <p:txBody>
          <a:bodyPr>
            <a:normAutofit/>
          </a:bodyPr>
          <a:lstStyle/>
          <a:p>
            <a:pPr algn="l"/>
            <a:r>
              <a:rPr lang="en-US" sz="2800" dirty="0"/>
              <a:t>Strong commitment to maintain or exceed EU environmental standards</a:t>
            </a:r>
          </a:p>
          <a:p>
            <a:pPr algn="l"/>
            <a:r>
              <a:rPr lang="en-US" sz="2800" dirty="0"/>
              <a:t>Keeping pace powers in the 2021 Continuity Act</a:t>
            </a:r>
          </a:p>
          <a:p>
            <a:pPr algn="l"/>
            <a:r>
              <a:rPr lang="en-US" sz="2800" dirty="0"/>
              <a:t>Opportunities for Scotland to lead the way in progressive dynamic alignment that achieves nature positive outcomes</a:t>
            </a:r>
          </a:p>
          <a:p>
            <a:pPr marL="342900" indent="-342900" algn="l">
              <a:buFont typeface="Arial" panose="020B0604020202020204" pitchFamily="34" charset="0"/>
              <a:buChar char="•"/>
            </a:pPr>
            <a:endParaRPr lang="en-GB" sz="2000" dirty="0"/>
          </a:p>
        </p:txBody>
      </p:sp>
      <p:sp>
        <p:nvSpPr>
          <p:cNvPr id="4" name="Footer Placeholder 3">
            <a:extLst>
              <a:ext uri="{FF2B5EF4-FFF2-40B4-BE49-F238E27FC236}">
                <a16:creationId xmlns:a16="http://schemas.microsoft.com/office/drawing/2014/main" id="{4A320A80-1739-435F-9988-96D7C6BB9B2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41211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5083-3D4A-4A79-A48C-29452A2FA0F0}"/>
              </a:ext>
            </a:extLst>
          </p:cNvPr>
          <p:cNvSpPr>
            <a:spLocks noGrp="1"/>
          </p:cNvSpPr>
          <p:nvPr>
            <p:ph type="ctrTitle"/>
          </p:nvPr>
        </p:nvSpPr>
        <p:spPr>
          <a:xfrm>
            <a:off x="350982" y="1533237"/>
            <a:ext cx="9144000" cy="803708"/>
          </a:xfrm>
        </p:spPr>
        <p:txBody>
          <a:bodyPr>
            <a:normAutofit/>
          </a:bodyPr>
          <a:lstStyle/>
          <a:p>
            <a:r>
              <a:rPr lang="en-GB" sz="3200" dirty="0"/>
              <a:t>Get in touch with questions or feedback</a:t>
            </a:r>
          </a:p>
        </p:txBody>
      </p:sp>
      <p:sp>
        <p:nvSpPr>
          <p:cNvPr id="3" name="Subtitle 2">
            <a:extLst>
              <a:ext uri="{FF2B5EF4-FFF2-40B4-BE49-F238E27FC236}">
                <a16:creationId xmlns:a16="http://schemas.microsoft.com/office/drawing/2014/main" id="{58737F9D-9F40-4B7A-8CC2-4B0EA5163BF4}"/>
              </a:ext>
            </a:extLst>
          </p:cNvPr>
          <p:cNvSpPr>
            <a:spLocks noGrp="1"/>
          </p:cNvSpPr>
          <p:nvPr>
            <p:ph type="subTitle" idx="1"/>
          </p:nvPr>
        </p:nvSpPr>
        <p:spPr>
          <a:xfrm>
            <a:off x="1293090" y="2601119"/>
            <a:ext cx="9144000" cy="1655762"/>
          </a:xfrm>
        </p:spPr>
        <p:txBody>
          <a:bodyPr/>
          <a:lstStyle/>
          <a:p>
            <a:pPr algn="l"/>
            <a:r>
              <a:rPr lang="en-GB" dirty="0"/>
              <a:t>Isobel Mercer</a:t>
            </a:r>
          </a:p>
          <a:p>
            <a:pPr algn="l"/>
            <a:r>
              <a:rPr lang="en-GB" dirty="0"/>
              <a:t>Isobel.mercer@rspb.org.uk</a:t>
            </a:r>
          </a:p>
        </p:txBody>
      </p:sp>
      <p:sp>
        <p:nvSpPr>
          <p:cNvPr id="5" name="TextBox 4">
            <a:extLst>
              <a:ext uri="{FF2B5EF4-FFF2-40B4-BE49-F238E27FC236}">
                <a16:creationId xmlns:a16="http://schemas.microsoft.com/office/drawing/2014/main" id="{A0017A4D-2D4B-4BB0-A2A8-626D7A710A94}"/>
              </a:ext>
            </a:extLst>
          </p:cNvPr>
          <p:cNvSpPr txBox="1"/>
          <p:nvPr/>
        </p:nvSpPr>
        <p:spPr>
          <a:xfrm>
            <a:off x="7656945" y="5763491"/>
            <a:ext cx="6474691" cy="307777"/>
          </a:xfrm>
          <a:prstGeom prst="rect">
            <a:avLst/>
          </a:prstGeom>
          <a:noFill/>
        </p:spPr>
        <p:txBody>
          <a:bodyPr wrap="square" rtlCol="0">
            <a:spAutoFit/>
          </a:bodyPr>
          <a:lstStyle/>
          <a:p>
            <a:r>
              <a:rPr lang="en-GB" sz="1400" dirty="0"/>
              <a:t>White-tailed bumblebee, Photo Credit: Ben Andrew</a:t>
            </a:r>
          </a:p>
        </p:txBody>
      </p:sp>
    </p:spTree>
    <p:extLst>
      <p:ext uri="{BB962C8B-B14F-4D97-AF65-F5344CB8AC3E}">
        <p14:creationId xmlns:p14="http://schemas.microsoft.com/office/powerpoint/2010/main" val="2892321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Bahnschrift"/>
        <a:ea typeface=""/>
        <a:cs typeface=""/>
      </a:majorFont>
      <a:minorFont>
        <a:latin typeface="Bahnschrif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FB353A02DD8944A39CFE7AE6592690" ma:contentTypeVersion="8" ma:contentTypeDescription="Create a new document." ma:contentTypeScope="" ma:versionID="affe025baa96cf77ca5fbc26116db300">
  <xsd:schema xmlns:xsd="http://www.w3.org/2001/XMLSchema" xmlns:xs="http://www.w3.org/2001/XMLSchema" xmlns:p="http://schemas.microsoft.com/office/2006/metadata/properties" xmlns:ns2="a985dc28-9c4b-4159-9ef4-f0ae362c04ab" xmlns:ns3="d92d934b-2938-4d6b-ac9a-9e9499e8e4be" targetNamespace="http://schemas.microsoft.com/office/2006/metadata/properties" ma:root="true" ma:fieldsID="943f5120949aa4cf6f2faa8063c174cf" ns2:_="" ns3:_="">
    <xsd:import namespace="a985dc28-9c4b-4159-9ef4-f0ae362c04ab"/>
    <xsd:import namespace="d92d934b-2938-4d6b-ac9a-9e9499e8e4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85dc28-9c4b-4159-9ef4-f0ae362c04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2d934b-2938-4d6b-ac9a-9e9499e8e4b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C65993-E191-4944-AAAC-0F99D5A994D4}">
  <ds:schemaRefs>
    <ds:schemaRef ds:uri="http://schemas.microsoft.com/office/2006/metadata/properties"/>
    <ds:schemaRef ds:uri="http://schemas.microsoft.com/office/infopath/2007/PartnerControls"/>
    <ds:schemaRef ds:uri="a59cf4cc-4572-460a-82c0-75b744dd6080"/>
    <ds:schemaRef ds:uri="b5996aa8-5fb8-49d9-9b47-f8ec6b2bcafb"/>
  </ds:schemaRefs>
</ds:datastoreItem>
</file>

<file path=customXml/itemProps2.xml><?xml version="1.0" encoding="utf-8"?>
<ds:datastoreItem xmlns:ds="http://schemas.openxmlformats.org/officeDocument/2006/customXml" ds:itemID="{B250FDDB-DECE-4734-BA48-AAD46EAF227B}"/>
</file>

<file path=customXml/itemProps3.xml><?xml version="1.0" encoding="utf-8"?>
<ds:datastoreItem xmlns:ds="http://schemas.openxmlformats.org/officeDocument/2006/customXml" ds:itemID="{0C0972EB-A9BF-40CF-980C-576FE7AA7C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TotalTime>
  <Words>1483</Words>
  <Application>Microsoft Office PowerPoint</Application>
  <PresentationFormat>Widescreen</PresentationFormat>
  <Paragraphs>67</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Bahnschrift</vt:lpstr>
      <vt:lpstr>Bahnschrift Light</vt:lpstr>
      <vt:lpstr>Calibri</vt:lpstr>
      <vt:lpstr>Office Theme</vt:lpstr>
      <vt:lpstr>Nature targets in Scotland</vt:lpstr>
      <vt:lpstr>PowerPoint Presentation</vt:lpstr>
      <vt:lpstr>Nature targets in Scotland</vt:lpstr>
      <vt:lpstr>Intra-UK divergence: implications for Scotland</vt:lpstr>
      <vt:lpstr>Divergence or alignment with the EU</vt:lpstr>
      <vt:lpstr>Get in touch with questions or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Long</dc:creator>
  <cp:lastModifiedBy>Isobel Mercer</cp:lastModifiedBy>
  <cp:revision>2</cp:revision>
  <dcterms:created xsi:type="dcterms:W3CDTF">2019-07-15T14:18:21Z</dcterms:created>
  <dcterms:modified xsi:type="dcterms:W3CDTF">2022-09-21T10:26:01Z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0x0101002EFB353A02DD8944A39CFE7AE6592690</vt:lpwstr>
  </property>
</Properties>
</file>